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1"/>
  </p:notesMasterIdLst>
  <p:sldIdLst>
    <p:sldId id="256" r:id="rId2"/>
    <p:sldId id="470" r:id="rId3"/>
    <p:sldId id="472" r:id="rId4"/>
    <p:sldId id="473" r:id="rId5"/>
    <p:sldId id="474" r:id="rId6"/>
    <p:sldId id="475" r:id="rId7"/>
    <p:sldId id="478" r:id="rId8"/>
    <p:sldId id="479" r:id="rId9"/>
    <p:sldId id="480" r:id="rId10"/>
    <p:sldId id="481" r:id="rId11"/>
    <p:sldId id="482" r:id="rId12"/>
    <p:sldId id="483" r:id="rId13"/>
    <p:sldId id="484" r:id="rId14"/>
    <p:sldId id="485" r:id="rId15"/>
    <p:sldId id="486" r:id="rId16"/>
    <p:sldId id="487" r:id="rId17"/>
    <p:sldId id="534" r:id="rId18"/>
    <p:sldId id="488" r:id="rId19"/>
    <p:sldId id="489" r:id="rId20"/>
    <p:sldId id="490" r:id="rId21"/>
    <p:sldId id="491" r:id="rId22"/>
    <p:sldId id="492" r:id="rId23"/>
    <p:sldId id="493" r:id="rId24"/>
    <p:sldId id="531" r:id="rId25"/>
    <p:sldId id="494" r:id="rId26"/>
    <p:sldId id="533" r:id="rId27"/>
    <p:sldId id="495" r:id="rId28"/>
    <p:sldId id="532" r:id="rId29"/>
    <p:sldId id="497" r:id="rId30"/>
    <p:sldId id="498" r:id="rId31"/>
    <p:sldId id="499" r:id="rId32"/>
    <p:sldId id="500" r:id="rId33"/>
    <p:sldId id="501" r:id="rId34"/>
    <p:sldId id="502" r:id="rId35"/>
    <p:sldId id="504" r:id="rId36"/>
    <p:sldId id="505" r:id="rId37"/>
    <p:sldId id="506" r:id="rId38"/>
    <p:sldId id="507" r:id="rId39"/>
    <p:sldId id="508" r:id="rId40"/>
    <p:sldId id="509" r:id="rId41"/>
    <p:sldId id="510" r:id="rId42"/>
    <p:sldId id="511" r:id="rId43"/>
    <p:sldId id="512" r:id="rId44"/>
    <p:sldId id="513" r:id="rId45"/>
    <p:sldId id="514" r:id="rId46"/>
    <p:sldId id="515" r:id="rId47"/>
    <p:sldId id="516" r:id="rId48"/>
    <p:sldId id="517" r:id="rId49"/>
    <p:sldId id="518" r:id="rId50"/>
    <p:sldId id="519" r:id="rId51"/>
    <p:sldId id="476" r:id="rId52"/>
    <p:sldId id="477" r:id="rId53"/>
    <p:sldId id="520" r:id="rId54"/>
    <p:sldId id="521" r:id="rId55"/>
    <p:sldId id="522" r:id="rId56"/>
    <p:sldId id="523" r:id="rId57"/>
    <p:sldId id="524" r:id="rId58"/>
    <p:sldId id="525" r:id="rId59"/>
    <p:sldId id="526" r:id="rId60"/>
    <p:sldId id="527" r:id="rId61"/>
    <p:sldId id="528" r:id="rId62"/>
    <p:sldId id="529" r:id="rId63"/>
    <p:sldId id="530" r:id="rId64"/>
    <p:sldId id="535" r:id="rId65"/>
    <p:sldId id="536" r:id="rId66"/>
    <p:sldId id="537" r:id="rId67"/>
    <p:sldId id="538" r:id="rId68"/>
    <p:sldId id="539" r:id="rId69"/>
    <p:sldId id="540" r:id="rId70"/>
    <p:sldId id="541" r:id="rId71"/>
    <p:sldId id="543" r:id="rId72"/>
    <p:sldId id="542" r:id="rId73"/>
    <p:sldId id="544" r:id="rId74"/>
    <p:sldId id="545" r:id="rId75"/>
    <p:sldId id="546" r:id="rId76"/>
    <p:sldId id="548" r:id="rId77"/>
    <p:sldId id="547" r:id="rId78"/>
    <p:sldId id="549" r:id="rId79"/>
    <p:sldId id="260" r:id="rId8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DE75"/>
    <a:srgbClr val="D00670"/>
    <a:srgbClr val="3C27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8" autoAdjust="0"/>
    <p:restoredTop sz="94660"/>
  </p:normalViewPr>
  <p:slideViewPr>
    <p:cSldViewPr snapToGrid="0">
      <p:cViewPr varScale="1">
        <p:scale>
          <a:sx n="78" d="100"/>
          <a:sy n="78" d="100"/>
        </p:scale>
        <p:origin x="809"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C2F500-A896-475D-86C4-DDA313668179}" type="datetimeFigureOut">
              <a:rPr lang="es-ES" smtClean="0"/>
              <a:t>19/06/2020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C59862-48AC-4503-A7D0-E681D1C52591}" type="slidenum">
              <a:rPr lang="es-ES" smtClean="0"/>
              <a:t>‹Nº›</a:t>
            </a:fld>
            <a:endParaRPr lang="es-ES"/>
          </a:p>
        </p:txBody>
      </p:sp>
    </p:spTree>
    <p:extLst>
      <p:ext uri="{BB962C8B-B14F-4D97-AF65-F5344CB8AC3E}">
        <p14:creationId xmlns:p14="http://schemas.microsoft.com/office/powerpoint/2010/main" val="203870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atin typeface="Avenir Next" panose="020B0503020202020204" pitchFamily="34" charset="0"/>
              </a:defRPr>
            </a:lvl1pPr>
          </a:lstStyle>
          <a:p>
            <a:r>
              <a:rPr lang="es-ES"/>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atin typeface="Avenir Next" panose="020B05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 dirty="0"/>
          </a:p>
        </p:txBody>
      </p:sp>
      <p:sp>
        <p:nvSpPr>
          <p:cNvPr id="6" name="Marcador de número de diapositiva 5"/>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05176611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atin typeface="Avenir Next" panose="020B0503020202020204" pitchFamily="34" charset="0"/>
              </a:defRPr>
            </a:lvl1pPr>
          </a:lstStyle>
          <a:p>
            <a:r>
              <a:rPr lang="es-ES"/>
              <a:t>Haga clic para modificar el estilo de título del patrón</a:t>
            </a:r>
            <a:endParaRPr lang="es-ES" dirty="0"/>
          </a:p>
        </p:txBody>
      </p:sp>
      <p:sp>
        <p:nvSpPr>
          <p:cNvPr id="3" name="Marcador de posición de imagen 2"/>
          <p:cNvSpPr>
            <a:spLocks noGrp="1"/>
          </p:cNvSpPr>
          <p:nvPr>
            <p:ph type="pic" idx="1"/>
          </p:nvPr>
        </p:nvSpPr>
        <p:spPr>
          <a:xfrm>
            <a:off x="5180012" y="45720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p>
        </p:txBody>
      </p:sp>
      <p:sp>
        <p:nvSpPr>
          <p:cNvPr id="4" name="Marcador de texto 3"/>
          <p:cNvSpPr>
            <a:spLocks noGrp="1"/>
          </p:cNvSpPr>
          <p:nvPr>
            <p:ph type="body" sz="half" idx="2"/>
          </p:nvPr>
        </p:nvSpPr>
        <p:spPr>
          <a:xfrm>
            <a:off x="839788" y="2057400"/>
            <a:ext cx="3932237" cy="3517900"/>
          </a:xfrm>
        </p:spPr>
        <p:txBody>
          <a:bodyPr/>
          <a:lstStyle>
            <a:lvl1pPr marL="0" indent="0">
              <a:buNone/>
              <a:defRPr sz="160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7" name="Marcador de número de diapositiva 6"/>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972801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texto vertical 2"/>
          <p:cNvSpPr>
            <a:spLocks noGrp="1"/>
          </p:cNvSpPr>
          <p:nvPr>
            <p:ph type="body" orient="vert" idx="1"/>
          </p:nvPr>
        </p:nvSpPr>
        <p:spPr/>
        <p:txBody>
          <a:bodyPr vert="eaVert"/>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6" name="Marcador de número de diapositiva 5"/>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4207153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260975"/>
          </a:xfrm>
        </p:spPr>
        <p:txBody>
          <a:bodyPr vert="eaVert"/>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texto vertical 2"/>
          <p:cNvSpPr>
            <a:spLocks noGrp="1"/>
          </p:cNvSpPr>
          <p:nvPr>
            <p:ph type="body" orient="vert" idx="1"/>
          </p:nvPr>
        </p:nvSpPr>
        <p:spPr>
          <a:xfrm>
            <a:off x="838200" y="365125"/>
            <a:ext cx="7734300" cy="5260975"/>
          </a:xfrm>
        </p:spPr>
        <p:txBody>
          <a:bodyPr vert="eaVert"/>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6" name="Marcador de número de diapositiva 5"/>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69892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ierre">
    <p:bg>
      <p:bgPr>
        <a:solidFill>
          <a:srgbClr val="FFFFFF"/>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8D99658-F803-46F7-9B17-D510C76B5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407" y="2045916"/>
            <a:ext cx="4345761" cy="1383084"/>
          </a:xfrm>
          <a:prstGeom prst="rect">
            <a:avLst/>
          </a:prstGeom>
        </p:spPr>
      </p:pic>
      <p:pic>
        <p:nvPicPr>
          <p:cNvPr id="4" name="Imagen 3">
            <a:extLst>
              <a:ext uri="{FF2B5EF4-FFF2-40B4-BE49-F238E27FC236}">
                <a16:creationId xmlns:a16="http://schemas.microsoft.com/office/drawing/2014/main" id="{F95E0394-360F-4FDE-AAB8-A555516D0ECB}"/>
              </a:ext>
            </a:extLst>
          </p:cNvPr>
          <p:cNvPicPr>
            <a:picLocks noChangeAspect="1"/>
          </p:cNvPicPr>
          <p:nvPr userDrawn="1"/>
        </p:nvPicPr>
        <p:blipFill>
          <a:blip r:embed="rId3">
            <a:duotone>
              <a:schemeClr val="accent2">
                <a:shade val="45000"/>
                <a:satMod val="135000"/>
              </a:schemeClr>
              <a:prstClr val="white"/>
            </a:duotone>
          </a:blip>
          <a:stretch>
            <a:fillRect/>
          </a:stretch>
        </p:blipFill>
        <p:spPr>
          <a:xfrm>
            <a:off x="6270171" y="0"/>
            <a:ext cx="5921829" cy="6858000"/>
          </a:xfrm>
          <a:prstGeom prst="rect">
            <a:avLst/>
          </a:prstGeom>
          <a:gradFill>
            <a:gsLst>
              <a:gs pos="0">
                <a:schemeClr val="dk1">
                  <a:satMod val="103000"/>
                  <a:lumMod val="102000"/>
                  <a:tint val="94000"/>
                </a:schemeClr>
              </a:gs>
              <a:gs pos="50000">
                <a:schemeClr val="dk1">
                  <a:satMod val="110000"/>
                  <a:lumMod val="100000"/>
                  <a:shade val="100000"/>
                </a:schemeClr>
              </a:gs>
              <a:gs pos="100000">
                <a:schemeClr val="dk1">
                  <a:lumMod val="99000"/>
                  <a:satMod val="120000"/>
                  <a:shade val="78000"/>
                </a:schemeClr>
              </a:gs>
            </a:gsLst>
            <a:lin ang="5400000" scaled="0"/>
          </a:gradFill>
        </p:spPr>
      </p:pic>
      <p:sp>
        <p:nvSpPr>
          <p:cNvPr id="5" name="Rectángulo 4">
            <a:extLst>
              <a:ext uri="{FF2B5EF4-FFF2-40B4-BE49-F238E27FC236}">
                <a16:creationId xmlns:a16="http://schemas.microsoft.com/office/drawing/2014/main" id="{00F57499-45B3-4D06-BB5D-C9902B687D27}"/>
              </a:ext>
            </a:extLst>
          </p:cNvPr>
          <p:cNvSpPr/>
          <p:nvPr/>
        </p:nvSpPr>
        <p:spPr>
          <a:xfrm>
            <a:off x="7699162" y="5323867"/>
            <a:ext cx="3516391" cy="584775"/>
          </a:xfrm>
          <a:prstGeom prst="rect">
            <a:avLst/>
          </a:prstGeom>
        </p:spPr>
        <p:txBody>
          <a:bodyPr wrap="square">
            <a:spAutoFit/>
          </a:bodyPr>
          <a:lstStyle/>
          <a:p>
            <a:r>
              <a:rPr lang="es-ES" sz="3200" b="1" dirty="0" err="1">
                <a:ln w="12700" cap="rnd" cmpd="sng" algn="ctr">
                  <a:solidFill>
                    <a:srgbClr val="FFFFFF"/>
                  </a:solidFill>
                  <a:prstDash val="solid"/>
                  <a:bevel/>
                </a:ln>
                <a:solidFill>
                  <a:srgbClr val="FFFFFF"/>
                </a:solidFill>
                <a:effectLst>
                  <a:glow>
                    <a:schemeClr val="accent1"/>
                  </a:glow>
                  <a:reflection stA="13000" endPos="65000" dist="50800" dir="5400000" sy="-100000" algn="bl" rotWithShape="0"/>
                </a:effectLst>
                <a:latin typeface="Arial" panose="020B0604020202020204" pitchFamily="34" charset="0"/>
                <a:ea typeface="Times New Roman" panose="02020603050405020304" pitchFamily="18" charset="0"/>
                <a:cs typeface="Times New Roman" panose="02020603050405020304" pitchFamily="18" charset="0"/>
              </a:rPr>
              <a:t>Hack</a:t>
            </a:r>
            <a:r>
              <a:rPr lang="es-ES" sz="3200" b="1" dirty="0">
                <a:ln w="12700" cap="rnd" cmpd="sng" algn="ctr">
                  <a:solidFill>
                    <a:srgbClr val="FFFFFF"/>
                  </a:solidFill>
                  <a:prstDash val="solid"/>
                  <a:bevel/>
                </a:ln>
                <a:solidFill>
                  <a:srgbClr val="FFFFFF"/>
                </a:solidFill>
                <a:effectLst>
                  <a:glow>
                    <a:schemeClr val="accent1"/>
                  </a:glow>
                  <a:reflection stA="13000" endPos="65000" dist="50800" dir="5400000" sy="-100000" algn="bl" rotWithShape="0"/>
                </a:effectLst>
                <a:latin typeface="Arial" panose="020B0604020202020204" pitchFamily="34" charset="0"/>
                <a:ea typeface="Times New Roman" panose="02020603050405020304" pitchFamily="18" charset="0"/>
                <a:cs typeface="Times New Roman" panose="02020603050405020304" pitchFamily="18" charset="0"/>
              </a:rPr>
              <a:t> </a:t>
            </a:r>
            <a:r>
              <a:rPr lang="es-ES" sz="3200" b="1" dirty="0" err="1">
                <a:ln w="12700" cap="rnd" cmpd="sng" algn="ctr">
                  <a:solidFill>
                    <a:srgbClr val="FFFFFF"/>
                  </a:solidFill>
                  <a:prstDash val="solid"/>
                  <a:bevel/>
                </a:ln>
                <a:solidFill>
                  <a:srgbClr val="FFFFFF"/>
                </a:solidFill>
                <a:effectLst>
                  <a:glow>
                    <a:schemeClr val="accent1"/>
                  </a:glow>
                  <a:reflection stA="13000" endPos="65000" dist="50800" dir="5400000" sy="-100000" algn="bl" rotWithShape="0"/>
                </a:effectLst>
                <a:latin typeface="Arial" panose="020B0604020202020204" pitchFamily="34" charset="0"/>
                <a:ea typeface="Times New Roman" panose="02020603050405020304" pitchFamily="18" charset="0"/>
                <a:cs typeface="Times New Roman" panose="02020603050405020304" pitchFamily="18" charset="0"/>
              </a:rPr>
              <a:t>by</a:t>
            </a:r>
            <a:r>
              <a:rPr lang="es-ES" sz="3200" b="1" dirty="0">
                <a:ln w="12700" cap="rnd" cmpd="sng" algn="ctr">
                  <a:solidFill>
                    <a:srgbClr val="FFFFFF"/>
                  </a:solidFill>
                  <a:prstDash val="solid"/>
                  <a:bevel/>
                </a:ln>
                <a:solidFill>
                  <a:srgbClr val="FFFFFF"/>
                </a:solidFill>
                <a:effectLst>
                  <a:glow>
                    <a:schemeClr val="accent1"/>
                  </a:glow>
                  <a:reflection stA="13000" endPos="65000" dist="50800" dir="5400000" sy="-100000" algn="bl" rotWithShape="0"/>
                </a:effectLst>
                <a:latin typeface="Arial" panose="020B0604020202020204" pitchFamily="34" charset="0"/>
                <a:ea typeface="Times New Roman" panose="02020603050405020304" pitchFamily="18" charset="0"/>
                <a:cs typeface="Times New Roman" panose="02020603050405020304" pitchFamily="18" charset="0"/>
              </a:rPr>
              <a:t> Security</a:t>
            </a:r>
            <a:endParaRPr lang="es-ES" sz="3200" dirty="0">
              <a:ln w="12700" cap="rnd" cmpd="sng" algn="ctr">
                <a:solidFill>
                  <a:srgbClr val="FFFFFF"/>
                </a:solidFill>
                <a:prstDash val="solid"/>
                <a:bevel/>
              </a:ln>
              <a:solidFill>
                <a:srgbClr val="FFFFFF"/>
              </a:solidFill>
              <a:effectLst>
                <a:reflection stA="13000" endPos="65000" dist="50800" dir="5400000" sy="-100000" algn="bl" rotWithShape="0"/>
              </a:effectLst>
            </a:endParaRPr>
          </a:p>
        </p:txBody>
      </p:sp>
      <p:cxnSp>
        <p:nvCxnSpPr>
          <p:cNvPr id="6" name="Straight Connector 23">
            <a:extLst>
              <a:ext uri="{FF2B5EF4-FFF2-40B4-BE49-F238E27FC236}">
                <a16:creationId xmlns:a16="http://schemas.microsoft.com/office/drawing/2014/main" id="{BBA4089C-3876-4781-B0BB-D0F7B6B083BD}"/>
              </a:ext>
            </a:extLst>
          </p:cNvPr>
          <p:cNvCxnSpPr>
            <a:cxnSpLocks/>
          </p:cNvCxnSpPr>
          <p:nvPr/>
        </p:nvCxnSpPr>
        <p:spPr>
          <a:xfrm>
            <a:off x="11215553" y="5615480"/>
            <a:ext cx="503125" cy="0"/>
          </a:xfrm>
          <a:prstGeom prst="line">
            <a:avLst/>
          </a:prstGeom>
          <a:noFill/>
          <a:ln w="9525" cap="flat" cmpd="sng" algn="ctr">
            <a:solidFill>
              <a:srgbClr val="FFC000"/>
            </a:solidFill>
            <a:prstDash val="solid"/>
          </a:ln>
          <a:effectLst>
            <a:glow rad="63500">
              <a:srgbClr val="FFC000">
                <a:alpha val="40000"/>
              </a:srgbClr>
            </a:glow>
            <a:reflection blurRad="6350" stA="50000" endA="275" endPos="0" dist="101600" dir="5400000" sy="-100000" algn="bl" rotWithShape="0"/>
          </a:effectLst>
        </p:spPr>
      </p:cxnSp>
      <p:cxnSp>
        <p:nvCxnSpPr>
          <p:cNvPr id="8" name="Straight Connector 23">
            <a:extLst>
              <a:ext uri="{FF2B5EF4-FFF2-40B4-BE49-F238E27FC236}">
                <a16:creationId xmlns:a16="http://schemas.microsoft.com/office/drawing/2014/main" id="{03604925-36D9-4780-ADFD-37E0E19569F6}"/>
              </a:ext>
            </a:extLst>
          </p:cNvPr>
          <p:cNvCxnSpPr>
            <a:cxnSpLocks/>
          </p:cNvCxnSpPr>
          <p:nvPr/>
        </p:nvCxnSpPr>
        <p:spPr>
          <a:xfrm>
            <a:off x="7070829" y="5640228"/>
            <a:ext cx="503125" cy="0"/>
          </a:xfrm>
          <a:prstGeom prst="line">
            <a:avLst/>
          </a:prstGeom>
          <a:noFill/>
          <a:ln w="9525" cap="flat" cmpd="sng" algn="ctr">
            <a:solidFill>
              <a:srgbClr val="FFC000"/>
            </a:solidFill>
            <a:prstDash val="solid"/>
          </a:ln>
          <a:effectLst>
            <a:glow rad="63500">
              <a:srgbClr val="FFC000">
                <a:alpha val="40000"/>
              </a:srgbClr>
            </a:glow>
            <a:reflection blurRad="6350" stA="50000" endA="275" endPos="0" dist="101600" dir="5400000" sy="-100000" algn="bl" rotWithShape="0"/>
          </a:effectLst>
        </p:spPr>
      </p:cxnSp>
    </p:spTree>
    <p:extLst>
      <p:ext uri="{BB962C8B-B14F-4D97-AF65-F5344CB8AC3E}">
        <p14:creationId xmlns:p14="http://schemas.microsoft.com/office/powerpoint/2010/main" val="24076063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863082"/>
          </a:xfrm>
        </p:spPr>
        <p:txBody>
          <a:bodyPr/>
          <a:lstStyle>
            <a:lvl1pPr algn="ct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contenido 2"/>
          <p:cNvSpPr>
            <a:spLocks noGrp="1"/>
          </p:cNvSpPr>
          <p:nvPr>
            <p:ph idx="1"/>
          </p:nvPr>
        </p:nvSpPr>
        <p:spPr>
          <a:xfrm>
            <a:off x="838200" y="1376218"/>
            <a:ext cx="10515600" cy="4253575"/>
          </a:xfrm>
        </p:spPr>
        <p:txBody>
          <a:bodyPr>
            <a:normAutofit/>
          </a:bodyPr>
          <a:lstStyle>
            <a:lvl1pPr marL="228600" indent="-228600">
              <a:buFont typeface="Wingdings" panose="05000000000000000000" pitchFamily="2" charset="2"/>
              <a:buChar char="v"/>
              <a:defRPr sz="2000">
                <a:latin typeface="Avenir Next" panose="020B0503020202020204" pitchFamily="34" charset="0"/>
              </a:defRPr>
            </a:lvl1pPr>
            <a:lvl2pPr marL="685800" indent="-228600">
              <a:buFont typeface="Wingdings" panose="05000000000000000000" pitchFamily="2" charset="2"/>
              <a:buChar char="§"/>
              <a:defRPr sz="2000">
                <a:latin typeface="Avenir Next" panose="020B0503020202020204" pitchFamily="34" charset="0"/>
              </a:defRPr>
            </a:lvl2pPr>
            <a:lvl3pPr>
              <a:defRPr sz="2000">
                <a:latin typeface="Avenir Next" panose="020B0503020202020204" pitchFamily="34" charset="0"/>
              </a:defRPr>
            </a:lvl3pPr>
            <a:lvl4pPr>
              <a:defRPr sz="2000">
                <a:latin typeface="Avenir Next" panose="020B0503020202020204" pitchFamily="34" charset="0"/>
              </a:defRPr>
            </a:lvl4pPr>
            <a:lvl5pPr>
              <a:defRPr sz="2000">
                <a:latin typeface="Avenir Next" panose="020B0503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número de diapositiva 5"/>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1177068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763588"/>
            <a:ext cx="10515600" cy="2852737"/>
          </a:xfrm>
        </p:spPr>
        <p:txBody>
          <a:bodyPr anchor="b"/>
          <a:lstStyle>
            <a:lvl1pPr algn="ctr">
              <a:defRPr sz="6000">
                <a:latin typeface="Avenir Next" panose="020B0503020202020204" pitchFamily="34" charset="0"/>
              </a:defRPr>
            </a:lvl1pPr>
          </a:lstStyle>
          <a:p>
            <a:r>
              <a:rPr lang="es-ES"/>
              <a:t>Haga clic para modificar el estilo de título del patrón</a:t>
            </a:r>
            <a:endParaRPr lang="es-ES" dirty="0"/>
          </a:p>
        </p:txBody>
      </p:sp>
      <p:sp>
        <p:nvSpPr>
          <p:cNvPr id="3" name="Marcador de texto 2"/>
          <p:cNvSpPr>
            <a:spLocks noGrp="1"/>
          </p:cNvSpPr>
          <p:nvPr>
            <p:ph type="body" idx="1"/>
          </p:nvPr>
        </p:nvSpPr>
        <p:spPr>
          <a:xfrm>
            <a:off x="838200" y="3802063"/>
            <a:ext cx="10515600" cy="1500187"/>
          </a:xfrm>
        </p:spPr>
        <p:txBody>
          <a:bodyPr/>
          <a:lstStyle>
            <a:lvl1pPr marL="0" indent="0">
              <a:buNone/>
              <a:defRPr sz="2400">
                <a:solidFill>
                  <a:schemeClr val="tx1">
                    <a:tint val="75000"/>
                  </a:schemeClr>
                </a:solidFill>
                <a:latin typeface="Avenir Next" panose="020B0503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6" name="Marcador de número de diapositiva 5"/>
          <p:cNvSpPr>
            <a:spLocks noGrp="1"/>
          </p:cNvSpPr>
          <p:nvPr>
            <p:ph type="sldNum" sz="quarter" idx="12"/>
          </p:nvPr>
        </p:nvSpPr>
        <p:spPr/>
        <p:txBody>
          <a:bodyPr/>
          <a:lstStyle>
            <a:lvl1pPr>
              <a:defRPr>
                <a:latin typeface="Avenir Next" panose="020B0503020202020204" pitchFamily="34" charset="0"/>
              </a:defRPr>
            </a:lvl1pPr>
          </a:lstStyle>
          <a:p>
            <a:fld id="{CC9C793B-3AF4-4EDD-819D-524AF408ACCD}" type="slidenum">
              <a:rPr lang="es-ES" smtClean="0"/>
              <a:t>‹Nº›</a:t>
            </a:fld>
            <a:endParaRPr lang="es-ES"/>
          </a:p>
        </p:txBody>
      </p:sp>
    </p:spTree>
    <p:extLst>
      <p:ext uri="{BB962C8B-B14F-4D97-AF65-F5344CB8AC3E}">
        <p14:creationId xmlns:p14="http://schemas.microsoft.com/office/powerpoint/2010/main" val="2206972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917575"/>
          </a:xfrm>
        </p:spPr>
        <p:txBody>
          <a:bodyPr/>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contenido 2"/>
          <p:cNvSpPr>
            <a:spLocks noGrp="1"/>
          </p:cNvSpPr>
          <p:nvPr>
            <p:ph sz="half" idx="1"/>
          </p:nvPr>
        </p:nvSpPr>
        <p:spPr>
          <a:xfrm>
            <a:off x="838200" y="1422401"/>
            <a:ext cx="5181600" cy="4267200"/>
          </a:xfrm>
        </p:spPr>
        <p:txBody>
          <a:bodyPr/>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Marcador de contenido 3"/>
          <p:cNvSpPr>
            <a:spLocks noGrp="1"/>
          </p:cNvSpPr>
          <p:nvPr>
            <p:ph sz="half" idx="2"/>
          </p:nvPr>
        </p:nvSpPr>
        <p:spPr>
          <a:xfrm>
            <a:off x="6172200" y="1422401"/>
            <a:ext cx="5181600" cy="4267200"/>
          </a:xfrm>
        </p:spPr>
        <p:txBody>
          <a:bodyPr/>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7" name="Marcador de número de diapositiva 6"/>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691696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6"/>
            <a:ext cx="10439400" cy="823912"/>
          </a:xfrm>
        </p:spPr>
        <p:txBody>
          <a:bodyPr/>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texto 2"/>
          <p:cNvSpPr>
            <a:spLocks noGrp="1"/>
          </p:cNvSpPr>
          <p:nvPr>
            <p:ph type="body" idx="1"/>
          </p:nvPr>
        </p:nvSpPr>
        <p:spPr>
          <a:xfrm>
            <a:off x="836612" y="1273970"/>
            <a:ext cx="5157787" cy="823912"/>
          </a:xfrm>
        </p:spPr>
        <p:txBody>
          <a:bodyPr anchor="b"/>
          <a:lstStyle>
            <a:lvl1pPr marL="0" indent="0">
              <a:buNone/>
              <a:defRPr sz="2400" b="1">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p:cNvSpPr>
            <a:spLocks noGrp="1"/>
          </p:cNvSpPr>
          <p:nvPr>
            <p:ph sz="half" idx="2"/>
          </p:nvPr>
        </p:nvSpPr>
        <p:spPr>
          <a:xfrm>
            <a:off x="836611" y="2185989"/>
            <a:ext cx="5157787" cy="3503611"/>
          </a:xfrm>
        </p:spPr>
        <p:txBody>
          <a:bodyPr/>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5" name="Marcador de texto 4"/>
          <p:cNvSpPr>
            <a:spLocks noGrp="1"/>
          </p:cNvSpPr>
          <p:nvPr>
            <p:ph type="body" sz="quarter" idx="3"/>
          </p:nvPr>
        </p:nvSpPr>
        <p:spPr>
          <a:xfrm>
            <a:off x="6096000" y="1273970"/>
            <a:ext cx="5183188" cy="823912"/>
          </a:xfrm>
        </p:spPr>
        <p:txBody>
          <a:bodyPr anchor="b"/>
          <a:lstStyle>
            <a:lvl1pPr marL="0" indent="0">
              <a:buNone/>
              <a:defRPr sz="2400" b="1">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p:cNvSpPr>
            <a:spLocks noGrp="1"/>
          </p:cNvSpPr>
          <p:nvPr>
            <p:ph sz="quarter" idx="4"/>
          </p:nvPr>
        </p:nvSpPr>
        <p:spPr>
          <a:xfrm>
            <a:off x="6096000" y="2182814"/>
            <a:ext cx="5183188" cy="350361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9" name="Marcador de número de diapositiva 8"/>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023666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5" name="Marcador de número de diapositiva 4"/>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446147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991565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570FB497-8769-4668-8D78-45BB4DF6BAB2}"/>
              </a:ext>
            </a:extLst>
          </p:cNvPr>
          <p:cNvSpPr>
            <a:spLocks noGrp="1"/>
          </p:cNvSpPr>
          <p:nvPr>
            <p:ph type="sldNum" sz="quarter" idx="10"/>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1492605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atin typeface="Avenir Next" panose="020B0503020202020204" pitchFamily="34" charset="0"/>
              </a:defRPr>
            </a:lvl1pPr>
          </a:lstStyle>
          <a:p>
            <a:r>
              <a:rPr lang="es-ES"/>
              <a:t>Haga clic para modificar el estilo de título del patrón</a:t>
            </a:r>
            <a:endParaRPr lang="es-ES" dirty="0"/>
          </a:p>
        </p:txBody>
      </p:sp>
      <p:sp>
        <p:nvSpPr>
          <p:cNvPr id="3" name="Marcador de contenido 2"/>
          <p:cNvSpPr>
            <a:spLocks noGrp="1"/>
          </p:cNvSpPr>
          <p:nvPr>
            <p:ph idx="1"/>
          </p:nvPr>
        </p:nvSpPr>
        <p:spPr>
          <a:xfrm>
            <a:off x="5183188" y="987425"/>
            <a:ext cx="6172200" cy="4638675"/>
          </a:xfrm>
        </p:spPr>
        <p:txBody>
          <a:bodyPr/>
          <a:lstStyle>
            <a:lvl1pPr>
              <a:defRPr sz="3200">
                <a:latin typeface="Avenir Next" panose="020B0503020202020204" pitchFamily="34" charset="0"/>
              </a:defRPr>
            </a:lvl1pPr>
            <a:lvl2pPr>
              <a:defRPr sz="2800">
                <a:latin typeface="Avenir Next" panose="020B0503020202020204" pitchFamily="34" charset="0"/>
              </a:defRPr>
            </a:lvl2pPr>
            <a:lvl3pPr>
              <a:defRPr sz="2400">
                <a:latin typeface="Avenir Next" panose="020B0503020202020204" pitchFamily="34" charset="0"/>
              </a:defRPr>
            </a:lvl3pPr>
            <a:lvl4pPr>
              <a:defRPr sz="2000">
                <a:latin typeface="Avenir Next" panose="020B0503020202020204" pitchFamily="34" charset="0"/>
              </a:defRPr>
            </a:lvl4pPr>
            <a:lvl5pPr>
              <a:defRPr sz="2000">
                <a:latin typeface="Avenir Next" panose="020B0503020202020204" pitchFamily="34" charset="0"/>
              </a:defRPr>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Marcador de texto 3"/>
          <p:cNvSpPr>
            <a:spLocks noGrp="1"/>
          </p:cNvSpPr>
          <p:nvPr>
            <p:ph type="body" sz="half" idx="2"/>
          </p:nvPr>
        </p:nvSpPr>
        <p:spPr>
          <a:xfrm>
            <a:off x="839788" y="2057400"/>
            <a:ext cx="3932237" cy="3568700"/>
          </a:xfrm>
        </p:spPr>
        <p:txBody>
          <a:bodyPr/>
          <a:lstStyle>
            <a:lvl1pPr marL="0" indent="0">
              <a:buNone/>
              <a:defRPr sz="160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7" name="Marcador de número de diapositiva 6"/>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172169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9000"/>
            <a:lum/>
            <a:extLst/>
          </a:blip>
          <a:srcRect/>
          <a:stretch>
            <a:fillRect l="-1000" r="-1000"/>
          </a:stretch>
        </a:blip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259AE212-4440-4B98-B8B0-198A09E4716D}"/>
              </a:ext>
            </a:extLst>
          </p:cNvPr>
          <p:cNvSpPr/>
          <p:nvPr/>
        </p:nvSpPr>
        <p:spPr>
          <a:xfrm>
            <a:off x="0" y="5766318"/>
            <a:ext cx="12192000" cy="1091682"/>
          </a:xfrm>
          <a:prstGeom prst="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dirty="0"/>
          </a:p>
        </p:txBody>
      </p:sp>
      <p:sp>
        <p:nvSpPr>
          <p:cNvPr id="2" name="Marcador de título 1"/>
          <p:cNvSpPr>
            <a:spLocks noGrp="1"/>
          </p:cNvSpPr>
          <p:nvPr>
            <p:ph type="title"/>
          </p:nvPr>
        </p:nvSpPr>
        <p:spPr>
          <a:xfrm>
            <a:off x="838200" y="365125"/>
            <a:ext cx="10515600" cy="1325563"/>
          </a:xfrm>
          <a:prstGeom prst="rect">
            <a:avLst/>
          </a:prstGeom>
          <a:noFill/>
        </p:spPr>
        <p:txBody>
          <a:bodyPr vert="horz" lIns="91440" tIns="45720" rIns="91440" bIns="45720" rtlCol="0" anchor="ctr">
            <a:normAutofit/>
          </a:bodyPr>
          <a:lstStyle/>
          <a:p>
            <a:r>
              <a:rPr lang="es-ES" dirty="0"/>
              <a:t>Haga clic para modificar el estilo de título del patrón</a:t>
            </a:r>
          </a:p>
        </p:txBody>
      </p:sp>
      <p:sp>
        <p:nvSpPr>
          <p:cNvPr id="3" name="Marcador de texto 2"/>
          <p:cNvSpPr>
            <a:spLocks noGrp="1"/>
          </p:cNvSpPr>
          <p:nvPr>
            <p:ph type="body" idx="1"/>
          </p:nvPr>
        </p:nvSpPr>
        <p:spPr>
          <a:xfrm>
            <a:off x="838200" y="1825625"/>
            <a:ext cx="10515600" cy="3804168"/>
          </a:xfrm>
          <a:prstGeom prst="rect">
            <a:avLst/>
          </a:prstGeom>
          <a:noFill/>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número de diapositiva 5"/>
          <p:cNvSpPr>
            <a:spLocks noGrp="1"/>
          </p:cNvSpPr>
          <p:nvPr>
            <p:ph type="sldNum" sz="quarter" idx="4"/>
          </p:nvPr>
        </p:nvSpPr>
        <p:spPr>
          <a:xfrm>
            <a:off x="9344024" y="6127750"/>
            <a:ext cx="1808227" cy="365125"/>
          </a:xfrm>
          <a:prstGeom prst="rect">
            <a:avLst/>
          </a:prstGeom>
        </p:spPr>
        <p:txBody>
          <a:bodyPr vert="horz" lIns="91440" tIns="45720" rIns="91440" bIns="45720" rtlCol="0" anchor="ctr"/>
          <a:lstStyle>
            <a:lvl1pPr algn="r">
              <a:defRPr sz="1600">
                <a:solidFill>
                  <a:schemeClr val="bg1"/>
                </a:solidFill>
                <a:latin typeface="Avenir Next" panose="020B0503020202020204" pitchFamily="34" charset="0"/>
              </a:defRPr>
            </a:lvl1pPr>
          </a:lstStyle>
          <a:p>
            <a:fld id="{CC9C793B-3AF4-4EDD-819D-524AF408ACCD}" type="slidenum">
              <a:rPr lang="es-ES" smtClean="0"/>
              <a:t>‹Nº›</a:t>
            </a:fld>
            <a:endParaRPr lang="es-ES"/>
          </a:p>
        </p:txBody>
      </p:sp>
      <p:pic>
        <p:nvPicPr>
          <p:cNvPr id="8" name="Imagen 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246" y="6176963"/>
            <a:ext cx="655508" cy="681037"/>
          </a:xfrm>
          <a:prstGeom prst="rect">
            <a:avLst/>
          </a:prstGeom>
        </p:spPr>
      </p:pic>
      <p:sp>
        <p:nvSpPr>
          <p:cNvPr id="11" name="Pergamino: horizontal 10">
            <a:extLst>
              <a:ext uri="{FF2B5EF4-FFF2-40B4-BE49-F238E27FC236}">
                <a16:creationId xmlns:a16="http://schemas.microsoft.com/office/drawing/2014/main" id="{E460142D-4D90-4030-A82B-17595E81F439}"/>
              </a:ext>
            </a:extLst>
          </p:cNvPr>
          <p:cNvSpPr/>
          <p:nvPr/>
        </p:nvSpPr>
        <p:spPr>
          <a:xfrm>
            <a:off x="3350815" y="6054319"/>
            <a:ext cx="5490369" cy="515679"/>
          </a:xfrm>
          <a:prstGeom prst="horizontalScroll">
            <a:avLst/>
          </a:prstGeom>
          <a:solidFill>
            <a:schemeClr val="tx2">
              <a:lumMod val="60000"/>
              <a:lumOff val="40000"/>
            </a:schemeClr>
          </a:solidFill>
          <a:ln>
            <a:solidFill>
              <a:schemeClr val="accent2"/>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500" dirty="0" smtClean="0">
                <a:solidFill>
                  <a:srgbClr val="FFC000"/>
                </a:solidFill>
              </a:rPr>
              <a:t>CSCE </a:t>
            </a:r>
            <a:r>
              <a:rPr lang="es-ES" sz="1500" dirty="0">
                <a:solidFill>
                  <a:schemeClr val="bg1"/>
                </a:solidFill>
              </a:rPr>
              <a:t>- </a:t>
            </a:r>
            <a:r>
              <a:rPr lang="es-ES" sz="1500" dirty="0">
                <a:solidFill>
                  <a:srgbClr val="FFC000"/>
                </a:solidFill>
              </a:rPr>
              <a:t>C</a:t>
            </a:r>
            <a:r>
              <a:rPr lang="es-ES" sz="1500" dirty="0"/>
              <a:t>urso de </a:t>
            </a:r>
            <a:r>
              <a:rPr lang="es-ES" sz="1500" dirty="0">
                <a:solidFill>
                  <a:srgbClr val="FFC000"/>
                </a:solidFill>
              </a:rPr>
              <a:t>S</a:t>
            </a:r>
            <a:r>
              <a:rPr lang="es-ES" sz="1500" dirty="0"/>
              <a:t>eguridad </a:t>
            </a:r>
            <a:r>
              <a:rPr lang="es-ES" sz="1500" dirty="0" smtClean="0">
                <a:solidFill>
                  <a:srgbClr val="FFC000"/>
                </a:solidFill>
              </a:rPr>
              <a:t>C</a:t>
            </a:r>
            <a:r>
              <a:rPr lang="es-ES" sz="1500" dirty="0" smtClean="0"/>
              <a:t>reación </a:t>
            </a:r>
            <a:r>
              <a:rPr lang="es-ES" sz="1500" dirty="0" err="1" smtClean="0">
                <a:solidFill>
                  <a:srgbClr val="FFC000"/>
                </a:solidFill>
              </a:rPr>
              <a:t>E</a:t>
            </a:r>
            <a:r>
              <a:rPr lang="es-ES" sz="1500" dirty="0" err="1" smtClean="0"/>
              <a:t>xploits</a:t>
            </a:r>
            <a:endParaRPr lang="es-ES" sz="1500" dirty="0"/>
          </a:p>
        </p:txBody>
      </p:sp>
      <p:sp>
        <p:nvSpPr>
          <p:cNvPr id="13" name="Diagrama de flujo: datos almacenados 12">
            <a:extLst>
              <a:ext uri="{FF2B5EF4-FFF2-40B4-BE49-F238E27FC236}">
                <a16:creationId xmlns:a16="http://schemas.microsoft.com/office/drawing/2014/main" id="{F10255C5-BD8C-4495-866A-CC250ED5F13E}"/>
              </a:ext>
            </a:extLst>
          </p:cNvPr>
          <p:cNvSpPr/>
          <p:nvPr/>
        </p:nvSpPr>
        <p:spPr>
          <a:xfrm>
            <a:off x="0" y="5767369"/>
            <a:ext cx="1039748" cy="109063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713 w 9046"/>
              <a:gd name="connsiteY0" fmla="*/ 0 h 10000"/>
              <a:gd name="connsiteX1" fmla="*/ 9046 w 9046"/>
              <a:gd name="connsiteY1" fmla="*/ 0 h 10000"/>
              <a:gd name="connsiteX2" fmla="*/ 7379 w 9046"/>
              <a:gd name="connsiteY2" fmla="*/ 5000 h 10000"/>
              <a:gd name="connsiteX3" fmla="*/ 9046 w 9046"/>
              <a:gd name="connsiteY3" fmla="*/ 10000 h 10000"/>
              <a:gd name="connsiteX4" fmla="*/ 713 w 9046"/>
              <a:gd name="connsiteY4" fmla="*/ 10000 h 10000"/>
              <a:gd name="connsiteX5" fmla="*/ 28 w 9046"/>
              <a:gd name="connsiteY5" fmla="*/ 5000 h 10000"/>
              <a:gd name="connsiteX6" fmla="*/ 713 w 9046"/>
              <a:gd name="connsiteY6" fmla="*/ 0 h 10000"/>
              <a:gd name="connsiteX0" fmla="*/ 787 w 9999"/>
              <a:gd name="connsiteY0" fmla="*/ 0 h 10000"/>
              <a:gd name="connsiteX1" fmla="*/ 9999 w 9999"/>
              <a:gd name="connsiteY1" fmla="*/ 0 h 10000"/>
              <a:gd name="connsiteX2" fmla="*/ 8156 w 9999"/>
              <a:gd name="connsiteY2" fmla="*/ 5000 h 10000"/>
              <a:gd name="connsiteX3" fmla="*/ 9999 w 9999"/>
              <a:gd name="connsiteY3" fmla="*/ 10000 h 10000"/>
              <a:gd name="connsiteX4" fmla="*/ 787 w 9999"/>
              <a:gd name="connsiteY4" fmla="*/ 10000 h 10000"/>
              <a:gd name="connsiteX5" fmla="*/ 30 w 9999"/>
              <a:gd name="connsiteY5" fmla="*/ 5000 h 10000"/>
              <a:gd name="connsiteX6" fmla="*/ 787 w 9999"/>
              <a:gd name="connsiteY6" fmla="*/ 0 h 10000"/>
              <a:gd name="connsiteX0" fmla="*/ 757 w 9970"/>
              <a:gd name="connsiteY0" fmla="*/ 0 h 10000"/>
              <a:gd name="connsiteX1" fmla="*/ 9970 w 9970"/>
              <a:gd name="connsiteY1" fmla="*/ 0 h 10000"/>
              <a:gd name="connsiteX2" fmla="*/ 8127 w 9970"/>
              <a:gd name="connsiteY2" fmla="*/ 5000 h 10000"/>
              <a:gd name="connsiteX3" fmla="*/ 9970 w 9970"/>
              <a:gd name="connsiteY3" fmla="*/ 10000 h 10000"/>
              <a:gd name="connsiteX4" fmla="*/ 757 w 9970"/>
              <a:gd name="connsiteY4" fmla="*/ 10000 h 10000"/>
              <a:gd name="connsiteX5" fmla="*/ 0 w 9970"/>
              <a:gd name="connsiteY5" fmla="*/ 5000 h 10000"/>
              <a:gd name="connsiteX6" fmla="*/ 757 w 9970"/>
              <a:gd name="connsiteY6" fmla="*/ 0 h 10000"/>
              <a:gd name="connsiteX0" fmla="*/ 173 w 9414"/>
              <a:gd name="connsiteY0" fmla="*/ 0 h 10000"/>
              <a:gd name="connsiteX1" fmla="*/ 9414 w 9414"/>
              <a:gd name="connsiteY1" fmla="*/ 0 h 10000"/>
              <a:gd name="connsiteX2" fmla="*/ 7565 w 9414"/>
              <a:gd name="connsiteY2" fmla="*/ 5000 h 10000"/>
              <a:gd name="connsiteX3" fmla="*/ 9414 w 9414"/>
              <a:gd name="connsiteY3" fmla="*/ 10000 h 10000"/>
              <a:gd name="connsiteX4" fmla="*/ 173 w 9414"/>
              <a:gd name="connsiteY4" fmla="*/ 10000 h 10000"/>
              <a:gd name="connsiteX5" fmla="*/ 0 w 9414"/>
              <a:gd name="connsiteY5" fmla="*/ 4825 h 10000"/>
              <a:gd name="connsiteX6" fmla="*/ 173 w 9414"/>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938 w 10754"/>
              <a:gd name="connsiteY0" fmla="*/ 0 h 10000"/>
              <a:gd name="connsiteX1" fmla="*/ 10754 w 10754"/>
              <a:gd name="connsiteY1" fmla="*/ 0 h 10000"/>
              <a:gd name="connsiteX2" fmla="*/ 8790 w 10754"/>
              <a:gd name="connsiteY2" fmla="*/ 5000 h 10000"/>
              <a:gd name="connsiteX3" fmla="*/ 10754 w 10754"/>
              <a:gd name="connsiteY3" fmla="*/ 10000 h 10000"/>
              <a:gd name="connsiteX4" fmla="*/ 938 w 10754"/>
              <a:gd name="connsiteY4" fmla="*/ 10000 h 10000"/>
              <a:gd name="connsiteX5" fmla="*/ 576 w 10754"/>
              <a:gd name="connsiteY5" fmla="*/ 4912 h 10000"/>
              <a:gd name="connsiteX6" fmla="*/ 938 w 10754"/>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140 w 9956"/>
              <a:gd name="connsiteY0" fmla="*/ 0 h 10000"/>
              <a:gd name="connsiteX1" fmla="*/ 9956 w 9956"/>
              <a:gd name="connsiteY1" fmla="*/ 0 h 10000"/>
              <a:gd name="connsiteX2" fmla="*/ 7992 w 9956"/>
              <a:gd name="connsiteY2" fmla="*/ 5000 h 10000"/>
              <a:gd name="connsiteX3" fmla="*/ 9956 w 9956"/>
              <a:gd name="connsiteY3" fmla="*/ 10000 h 10000"/>
              <a:gd name="connsiteX4" fmla="*/ 140 w 9956"/>
              <a:gd name="connsiteY4" fmla="*/ 10000 h 10000"/>
              <a:gd name="connsiteX5" fmla="*/ 0 w 9956"/>
              <a:gd name="connsiteY5" fmla="*/ 4934 h 10000"/>
              <a:gd name="connsiteX6" fmla="*/ 140 w 9956"/>
              <a:gd name="connsiteY6" fmla="*/ 0 h 10000"/>
              <a:gd name="connsiteX0" fmla="*/ 151 w 10010"/>
              <a:gd name="connsiteY0" fmla="*/ 0 h 10000"/>
              <a:gd name="connsiteX1" fmla="*/ 10010 w 10010"/>
              <a:gd name="connsiteY1" fmla="*/ 0 h 10000"/>
              <a:gd name="connsiteX2" fmla="*/ 8037 w 10010"/>
              <a:gd name="connsiteY2" fmla="*/ 5000 h 10000"/>
              <a:gd name="connsiteX3" fmla="*/ 10010 w 10010"/>
              <a:gd name="connsiteY3" fmla="*/ 10000 h 10000"/>
              <a:gd name="connsiteX4" fmla="*/ 151 w 10010"/>
              <a:gd name="connsiteY4" fmla="*/ 10000 h 10000"/>
              <a:gd name="connsiteX5" fmla="*/ 10 w 10010"/>
              <a:gd name="connsiteY5" fmla="*/ 4934 h 10000"/>
              <a:gd name="connsiteX6" fmla="*/ 151 w 10010"/>
              <a:gd name="connsiteY6" fmla="*/ 0 h 10000"/>
              <a:gd name="connsiteX0" fmla="*/ 151 w 10010"/>
              <a:gd name="connsiteY0" fmla="*/ 0 h 10000"/>
              <a:gd name="connsiteX1" fmla="*/ 10010 w 10010"/>
              <a:gd name="connsiteY1" fmla="*/ 0 h 10000"/>
              <a:gd name="connsiteX2" fmla="*/ 8037 w 10010"/>
              <a:gd name="connsiteY2" fmla="*/ 5000 h 10000"/>
              <a:gd name="connsiteX3" fmla="*/ 10010 w 10010"/>
              <a:gd name="connsiteY3" fmla="*/ 10000 h 10000"/>
              <a:gd name="connsiteX4" fmla="*/ 151 w 10010"/>
              <a:gd name="connsiteY4" fmla="*/ 10000 h 10000"/>
              <a:gd name="connsiteX5" fmla="*/ 10 w 10010"/>
              <a:gd name="connsiteY5" fmla="*/ 4934 h 10000"/>
              <a:gd name="connsiteX6" fmla="*/ 151 w 10010"/>
              <a:gd name="connsiteY6" fmla="*/ 0 h 10000"/>
              <a:gd name="connsiteX0" fmla="*/ 141 w 10000"/>
              <a:gd name="connsiteY0" fmla="*/ 0 h 10000"/>
              <a:gd name="connsiteX1" fmla="*/ 10000 w 10000"/>
              <a:gd name="connsiteY1" fmla="*/ 0 h 10000"/>
              <a:gd name="connsiteX2" fmla="*/ 8027 w 10000"/>
              <a:gd name="connsiteY2" fmla="*/ 5000 h 10000"/>
              <a:gd name="connsiteX3" fmla="*/ 10000 w 10000"/>
              <a:gd name="connsiteY3" fmla="*/ 10000 h 10000"/>
              <a:gd name="connsiteX4" fmla="*/ 141 w 10000"/>
              <a:gd name="connsiteY4" fmla="*/ 10000 h 10000"/>
              <a:gd name="connsiteX5" fmla="*/ 0 w 10000"/>
              <a:gd name="connsiteY5" fmla="*/ 4934 h 10000"/>
              <a:gd name="connsiteX6" fmla="*/ 141 w 10000"/>
              <a:gd name="connsiteY6" fmla="*/ 0 h 10000"/>
              <a:gd name="connsiteX0" fmla="*/ 96 w 9955"/>
              <a:gd name="connsiteY0" fmla="*/ 0 h 10000"/>
              <a:gd name="connsiteX1" fmla="*/ 9955 w 9955"/>
              <a:gd name="connsiteY1" fmla="*/ 0 h 10000"/>
              <a:gd name="connsiteX2" fmla="*/ 7982 w 9955"/>
              <a:gd name="connsiteY2" fmla="*/ 5000 h 10000"/>
              <a:gd name="connsiteX3" fmla="*/ 9955 w 9955"/>
              <a:gd name="connsiteY3" fmla="*/ 10000 h 10000"/>
              <a:gd name="connsiteX4" fmla="*/ 96 w 9955"/>
              <a:gd name="connsiteY4" fmla="*/ 10000 h 10000"/>
              <a:gd name="connsiteX5" fmla="*/ 0 w 9955"/>
              <a:gd name="connsiteY5" fmla="*/ 4934 h 10000"/>
              <a:gd name="connsiteX6" fmla="*/ 96 w 9955"/>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51 w 9955"/>
              <a:gd name="connsiteY0" fmla="*/ 0 h 10000"/>
              <a:gd name="connsiteX1" fmla="*/ 9955 w 9955"/>
              <a:gd name="connsiteY1" fmla="*/ 0 h 10000"/>
              <a:gd name="connsiteX2" fmla="*/ 7973 w 9955"/>
              <a:gd name="connsiteY2" fmla="*/ 5000 h 10000"/>
              <a:gd name="connsiteX3" fmla="*/ 9955 w 9955"/>
              <a:gd name="connsiteY3" fmla="*/ 10000 h 10000"/>
              <a:gd name="connsiteX4" fmla="*/ 51 w 9955"/>
              <a:gd name="connsiteY4" fmla="*/ 10000 h 10000"/>
              <a:gd name="connsiteX5" fmla="*/ 0 w 9955"/>
              <a:gd name="connsiteY5" fmla="*/ 4934 h 10000"/>
              <a:gd name="connsiteX6" fmla="*/ 51 w 9955"/>
              <a:gd name="connsiteY6" fmla="*/ 0 h 10000"/>
              <a:gd name="connsiteX0" fmla="*/ 10 w 9959"/>
              <a:gd name="connsiteY0" fmla="*/ 0 h 10000"/>
              <a:gd name="connsiteX1" fmla="*/ 9959 w 9959"/>
              <a:gd name="connsiteY1" fmla="*/ 0 h 10000"/>
              <a:gd name="connsiteX2" fmla="*/ 7968 w 9959"/>
              <a:gd name="connsiteY2" fmla="*/ 5000 h 10000"/>
              <a:gd name="connsiteX3" fmla="*/ 9959 w 9959"/>
              <a:gd name="connsiteY3" fmla="*/ 10000 h 10000"/>
              <a:gd name="connsiteX4" fmla="*/ 10 w 9959"/>
              <a:gd name="connsiteY4" fmla="*/ 10000 h 10000"/>
              <a:gd name="connsiteX5" fmla="*/ 5 w 9959"/>
              <a:gd name="connsiteY5" fmla="*/ 4934 h 10000"/>
              <a:gd name="connsiteX6" fmla="*/ 10 w 9959"/>
              <a:gd name="connsiteY6" fmla="*/ 0 h 10000"/>
              <a:gd name="connsiteX0" fmla="*/ 10 w 10000"/>
              <a:gd name="connsiteY0" fmla="*/ 0 h 10000"/>
              <a:gd name="connsiteX1" fmla="*/ 10000 w 10000"/>
              <a:gd name="connsiteY1" fmla="*/ 0 h 10000"/>
              <a:gd name="connsiteX2" fmla="*/ 8001 w 10000"/>
              <a:gd name="connsiteY2" fmla="*/ 5000 h 10000"/>
              <a:gd name="connsiteX3" fmla="*/ 10000 w 10000"/>
              <a:gd name="connsiteY3" fmla="*/ 10000 h 10000"/>
              <a:gd name="connsiteX4" fmla="*/ 10 w 10000"/>
              <a:gd name="connsiteY4" fmla="*/ 10000 h 10000"/>
              <a:gd name="connsiteX5" fmla="*/ 5 w 10000"/>
              <a:gd name="connsiteY5" fmla="*/ 4934 h 10000"/>
              <a:gd name="connsiteX6" fmla="*/ 10 w 10000"/>
              <a:gd name="connsiteY6" fmla="*/ 0 h 10000"/>
              <a:gd name="connsiteX0" fmla="*/ 5 w 9995"/>
              <a:gd name="connsiteY0" fmla="*/ 0 h 10000"/>
              <a:gd name="connsiteX1" fmla="*/ 9995 w 9995"/>
              <a:gd name="connsiteY1" fmla="*/ 0 h 10000"/>
              <a:gd name="connsiteX2" fmla="*/ 7996 w 9995"/>
              <a:gd name="connsiteY2" fmla="*/ 5000 h 10000"/>
              <a:gd name="connsiteX3" fmla="*/ 9995 w 9995"/>
              <a:gd name="connsiteY3" fmla="*/ 10000 h 10000"/>
              <a:gd name="connsiteX4" fmla="*/ 5 w 9995"/>
              <a:gd name="connsiteY4" fmla="*/ 10000 h 10000"/>
              <a:gd name="connsiteX5" fmla="*/ 0 w 9995"/>
              <a:gd name="connsiteY5" fmla="*/ 4934 h 10000"/>
              <a:gd name="connsiteX6" fmla="*/ 5 w 9995"/>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5" h="10000">
                <a:moveTo>
                  <a:pt x="5" y="0"/>
                </a:moveTo>
                <a:lnTo>
                  <a:pt x="9995" y="0"/>
                </a:lnTo>
                <a:cubicBezTo>
                  <a:pt x="8890" y="0"/>
                  <a:pt x="7996" y="2239"/>
                  <a:pt x="7996" y="5000"/>
                </a:cubicBezTo>
                <a:cubicBezTo>
                  <a:pt x="7996" y="7761"/>
                  <a:pt x="8890" y="10000"/>
                  <a:pt x="9995" y="10000"/>
                </a:cubicBezTo>
                <a:lnTo>
                  <a:pt x="5" y="10000"/>
                </a:lnTo>
                <a:cubicBezTo>
                  <a:pt x="3" y="8311"/>
                  <a:pt x="2" y="6623"/>
                  <a:pt x="0" y="4934"/>
                </a:cubicBezTo>
                <a:cubicBezTo>
                  <a:pt x="2" y="3289"/>
                  <a:pt x="3" y="1645"/>
                  <a:pt x="5" y="0"/>
                </a:cubicBezTo>
                <a:close/>
              </a:path>
            </a:pathLst>
          </a:cu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Diagrama de flujo: datos almacenados 12">
            <a:extLst>
              <a:ext uri="{FF2B5EF4-FFF2-40B4-BE49-F238E27FC236}">
                <a16:creationId xmlns:a16="http://schemas.microsoft.com/office/drawing/2014/main" id="{649112A2-4284-4C06-8803-E737BCC7DF83}"/>
              </a:ext>
            </a:extLst>
          </p:cNvPr>
          <p:cNvSpPr/>
          <p:nvPr/>
        </p:nvSpPr>
        <p:spPr>
          <a:xfrm rot="10800000">
            <a:off x="11152252" y="5767369"/>
            <a:ext cx="1039748" cy="109063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713 w 9046"/>
              <a:gd name="connsiteY0" fmla="*/ 0 h 10000"/>
              <a:gd name="connsiteX1" fmla="*/ 9046 w 9046"/>
              <a:gd name="connsiteY1" fmla="*/ 0 h 10000"/>
              <a:gd name="connsiteX2" fmla="*/ 7379 w 9046"/>
              <a:gd name="connsiteY2" fmla="*/ 5000 h 10000"/>
              <a:gd name="connsiteX3" fmla="*/ 9046 w 9046"/>
              <a:gd name="connsiteY3" fmla="*/ 10000 h 10000"/>
              <a:gd name="connsiteX4" fmla="*/ 713 w 9046"/>
              <a:gd name="connsiteY4" fmla="*/ 10000 h 10000"/>
              <a:gd name="connsiteX5" fmla="*/ 28 w 9046"/>
              <a:gd name="connsiteY5" fmla="*/ 5000 h 10000"/>
              <a:gd name="connsiteX6" fmla="*/ 713 w 9046"/>
              <a:gd name="connsiteY6" fmla="*/ 0 h 10000"/>
              <a:gd name="connsiteX0" fmla="*/ 787 w 9999"/>
              <a:gd name="connsiteY0" fmla="*/ 0 h 10000"/>
              <a:gd name="connsiteX1" fmla="*/ 9999 w 9999"/>
              <a:gd name="connsiteY1" fmla="*/ 0 h 10000"/>
              <a:gd name="connsiteX2" fmla="*/ 8156 w 9999"/>
              <a:gd name="connsiteY2" fmla="*/ 5000 h 10000"/>
              <a:gd name="connsiteX3" fmla="*/ 9999 w 9999"/>
              <a:gd name="connsiteY3" fmla="*/ 10000 h 10000"/>
              <a:gd name="connsiteX4" fmla="*/ 787 w 9999"/>
              <a:gd name="connsiteY4" fmla="*/ 10000 h 10000"/>
              <a:gd name="connsiteX5" fmla="*/ 30 w 9999"/>
              <a:gd name="connsiteY5" fmla="*/ 5000 h 10000"/>
              <a:gd name="connsiteX6" fmla="*/ 787 w 9999"/>
              <a:gd name="connsiteY6" fmla="*/ 0 h 10000"/>
              <a:gd name="connsiteX0" fmla="*/ 757 w 9970"/>
              <a:gd name="connsiteY0" fmla="*/ 0 h 10000"/>
              <a:gd name="connsiteX1" fmla="*/ 9970 w 9970"/>
              <a:gd name="connsiteY1" fmla="*/ 0 h 10000"/>
              <a:gd name="connsiteX2" fmla="*/ 8127 w 9970"/>
              <a:gd name="connsiteY2" fmla="*/ 5000 h 10000"/>
              <a:gd name="connsiteX3" fmla="*/ 9970 w 9970"/>
              <a:gd name="connsiteY3" fmla="*/ 10000 h 10000"/>
              <a:gd name="connsiteX4" fmla="*/ 757 w 9970"/>
              <a:gd name="connsiteY4" fmla="*/ 10000 h 10000"/>
              <a:gd name="connsiteX5" fmla="*/ 0 w 9970"/>
              <a:gd name="connsiteY5" fmla="*/ 5000 h 10000"/>
              <a:gd name="connsiteX6" fmla="*/ 757 w 9970"/>
              <a:gd name="connsiteY6" fmla="*/ 0 h 10000"/>
              <a:gd name="connsiteX0" fmla="*/ 173 w 9414"/>
              <a:gd name="connsiteY0" fmla="*/ 0 h 10000"/>
              <a:gd name="connsiteX1" fmla="*/ 9414 w 9414"/>
              <a:gd name="connsiteY1" fmla="*/ 0 h 10000"/>
              <a:gd name="connsiteX2" fmla="*/ 7565 w 9414"/>
              <a:gd name="connsiteY2" fmla="*/ 5000 h 10000"/>
              <a:gd name="connsiteX3" fmla="*/ 9414 w 9414"/>
              <a:gd name="connsiteY3" fmla="*/ 10000 h 10000"/>
              <a:gd name="connsiteX4" fmla="*/ 173 w 9414"/>
              <a:gd name="connsiteY4" fmla="*/ 10000 h 10000"/>
              <a:gd name="connsiteX5" fmla="*/ 0 w 9414"/>
              <a:gd name="connsiteY5" fmla="*/ 4825 h 10000"/>
              <a:gd name="connsiteX6" fmla="*/ 173 w 9414"/>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938 w 10754"/>
              <a:gd name="connsiteY0" fmla="*/ 0 h 10000"/>
              <a:gd name="connsiteX1" fmla="*/ 10754 w 10754"/>
              <a:gd name="connsiteY1" fmla="*/ 0 h 10000"/>
              <a:gd name="connsiteX2" fmla="*/ 8790 w 10754"/>
              <a:gd name="connsiteY2" fmla="*/ 5000 h 10000"/>
              <a:gd name="connsiteX3" fmla="*/ 10754 w 10754"/>
              <a:gd name="connsiteY3" fmla="*/ 10000 h 10000"/>
              <a:gd name="connsiteX4" fmla="*/ 938 w 10754"/>
              <a:gd name="connsiteY4" fmla="*/ 10000 h 10000"/>
              <a:gd name="connsiteX5" fmla="*/ 576 w 10754"/>
              <a:gd name="connsiteY5" fmla="*/ 4912 h 10000"/>
              <a:gd name="connsiteX6" fmla="*/ 938 w 10754"/>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140 w 9956"/>
              <a:gd name="connsiteY0" fmla="*/ 0 h 10000"/>
              <a:gd name="connsiteX1" fmla="*/ 9956 w 9956"/>
              <a:gd name="connsiteY1" fmla="*/ 0 h 10000"/>
              <a:gd name="connsiteX2" fmla="*/ 7992 w 9956"/>
              <a:gd name="connsiteY2" fmla="*/ 5000 h 10000"/>
              <a:gd name="connsiteX3" fmla="*/ 9956 w 9956"/>
              <a:gd name="connsiteY3" fmla="*/ 10000 h 10000"/>
              <a:gd name="connsiteX4" fmla="*/ 140 w 9956"/>
              <a:gd name="connsiteY4" fmla="*/ 10000 h 10000"/>
              <a:gd name="connsiteX5" fmla="*/ 0 w 9956"/>
              <a:gd name="connsiteY5" fmla="*/ 4934 h 10000"/>
              <a:gd name="connsiteX6" fmla="*/ 140 w 9956"/>
              <a:gd name="connsiteY6" fmla="*/ 0 h 10000"/>
              <a:gd name="connsiteX0" fmla="*/ 151 w 10010"/>
              <a:gd name="connsiteY0" fmla="*/ 0 h 10000"/>
              <a:gd name="connsiteX1" fmla="*/ 10010 w 10010"/>
              <a:gd name="connsiteY1" fmla="*/ 0 h 10000"/>
              <a:gd name="connsiteX2" fmla="*/ 8037 w 10010"/>
              <a:gd name="connsiteY2" fmla="*/ 5000 h 10000"/>
              <a:gd name="connsiteX3" fmla="*/ 10010 w 10010"/>
              <a:gd name="connsiteY3" fmla="*/ 10000 h 10000"/>
              <a:gd name="connsiteX4" fmla="*/ 151 w 10010"/>
              <a:gd name="connsiteY4" fmla="*/ 10000 h 10000"/>
              <a:gd name="connsiteX5" fmla="*/ 10 w 10010"/>
              <a:gd name="connsiteY5" fmla="*/ 4934 h 10000"/>
              <a:gd name="connsiteX6" fmla="*/ 151 w 10010"/>
              <a:gd name="connsiteY6" fmla="*/ 0 h 10000"/>
              <a:gd name="connsiteX0" fmla="*/ 151 w 10010"/>
              <a:gd name="connsiteY0" fmla="*/ 0 h 10000"/>
              <a:gd name="connsiteX1" fmla="*/ 10010 w 10010"/>
              <a:gd name="connsiteY1" fmla="*/ 0 h 10000"/>
              <a:gd name="connsiteX2" fmla="*/ 8037 w 10010"/>
              <a:gd name="connsiteY2" fmla="*/ 5000 h 10000"/>
              <a:gd name="connsiteX3" fmla="*/ 10010 w 10010"/>
              <a:gd name="connsiteY3" fmla="*/ 10000 h 10000"/>
              <a:gd name="connsiteX4" fmla="*/ 151 w 10010"/>
              <a:gd name="connsiteY4" fmla="*/ 10000 h 10000"/>
              <a:gd name="connsiteX5" fmla="*/ 10 w 10010"/>
              <a:gd name="connsiteY5" fmla="*/ 4934 h 10000"/>
              <a:gd name="connsiteX6" fmla="*/ 151 w 10010"/>
              <a:gd name="connsiteY6" fmla="*/ 0 h 10000"/>
              <a:gd name="connsiteX0" fmla="*/ 141 w 10000"/>
              <a:gd name="connsiteY0" fmla="*/ 0 h 10000"/>
              <a:gd name="connsiteX1" fmla="*/ 10000 w 10000"/>
              <a:gd name="connsiteY1" fmla="*/ 0 h 10000"/>
              <a:gd name="connsiteX2" fmla="*/ 8027 w 10000"/>
              <a:gd name="connsiteY2" fmla="*/ 5000 h 10000"/>
              <a:gd name="connsiteX3" fmla="*/ 10000 w 10000"/>
              <a:gd name="connsiteY3" fmla="*/ 10000 h 10000"/>
              <a:gd name="connsiteX4" fmla="*/ 141 w 10000"/>
              <a:gd name="connsiteY4" fmla="*/ 10000 h 10000"/>
              <a:gd name="connsiteX5" fmla="*/ 0 w 10000"/>
              <a:gd name="connsiteY5" fmla="*/ 4934 h 10000"/>
              <a:gd name="connsiteX6" fmla="*/ 141 w 10000"/>
              <a:gd name="connsiteY6" fmla="*/ 0 h 10000"/>
              <a:gd name="connsiteX0" fmla="*/ 96 w 9955"/>
              <a:gd name="connsiteY0" fmla="*/ 0 h 10000"/>
              <a:gd name="connsiteX1" fmla="*/ 9955 w 9955"/>
              <a:gd name="connsiteY1" fmla="*/ 0 h 10000"/>
              <a:gd name="connsiteX2" fmla="*/ 7982 w 9955"/>
              <a:gd name="connsiteY2" fmla="*/ 5000 h 10000"/>
              <a:gd name="connsiteX3" fmla="*/ 9955 w 9955"/>
              <a:gd name="connsiteY3" fmla="*/ 10000 h 10000"/>
              <a:gd name="connsiteX4" fmla="*/ 96 w 9955"/>
              <a:gd name="connsiteY4" fmla="*/ 10000 h 10000"/>
              <a:gd name="connsiteX5" fmla="*/ 0 w 9955"/>
              <a:gd name="connsiteY5" fmla="*/ 4934 h 10000"/>
              <a:gd name="connsiteX6" fmla="*/ 96 w 9955"/>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51 w 9955"/>
              <a:gd name="connsiteY0" fmla="*/ 0 h 10000"/>
              <a:gd name="connsiteX1" fmla="*/ 9955 w 9955"/>
              <a:gd name="connsiteY1" fmla="*/ 0 h 10000"/>
              <a:gd name="connsiteX2" fmla="*/ 7973 w 9955"/>
              <a:gd name="connsiteY2" fmla="*/ 5000 h 10000"/>
              <a:gd name="connsiteX3" fmla="*/ 9955 w 9955"/>
              <a:gd name="connsiteY3" fmla="*/ 10000 h 10000"/>
              <a:gd name="connsiteX4" fmla="*/ 51 w 9955"/>
              <a:gd name="connsiteY4" fmla="*/ 10000 h 10000"/>
              <a:gd name="connsiteX5" fmla="*/ 0 w 9955"/>
              <a:gd name="connsiteY5" fmla="*/ 4934 h 10000"/>
              <a:gd name="connsiteX6" fmla="*/ 51 w 9955"/>
              <a:gd name="connsiteY6" fmla="*/ 0 h 10000"/>
              <a:gd name="connsiteX0" fmla="*/ 10 w 9959"/>
              <a:gd name="connsiteY0" fmla="*/ 0 h 10000"/>
              <a:gd name="connsiteX1" fmla="*/ 9959 w 9959"/>
              <a:gd name="connsiteY1" fmla="*/ 0 h 10000"/>
              <a:gd name="connsiteX2" fmla="*/ 7968 w 9959"/>
              <a:gd name="connsiteY2" fmla="*/ 5000 h 10000"/>
              <a:gd name="connsiteX3" fmla="*/ 9959 w 9959"/>
              <a:gd name="connsiteY3" fmla="*/ 10000 h 10000"/>
              <a:gd name="connsiteX4" fmla="*/ 10 w 9959"/>
              <a:gd name="connsiteY4" fmla="*/ 10000 h 10000"/>
              <a:gd name="connsiteX5" fmla="*/ 5 w 9959"/>
              <a:gd name="connsiteY5" fmla="*/ 4934 h 10000"/>
              <a:gd name="connsiteX6" fmla="*/ 10 w 9959"/>
              <a:gd name="connsiteY6" fmla="*/ 0 h 10000"/>
              <a:gd name="connsiteX0" fmla="*/ 10 w 10000"/>
              <a:gd name="connsiteY0" fmla="*/ 0 h 10000"/>
              <a:gd name="connsiteX1" fmla="*/ 10000 w 10000"/>
              <a:gd name="connsiteY1" fmla="*/ 0 h 10000"/>
              <a:gd name="connsiteX2" fmla="*/ 8001 w 10000"/>
              <a:gd name="connsiteY2" fmla="*/ 5000 h 10000"/>
              <a:gd name="connsiteX3" fmla="*/ 10000 w 10000"/>
              <a:gd name="connsiteY3" fmla="*/ 10000 h 10000"/>
              <a:gd name="connsiteX4" fmla="*/ 10 w 10000"/>
              <a:gd name="connsiteY4" fmla="*/ 10000 h 10000"/>
              <a:gd name="connsiteX5" fmla="*/ 5 w 10000"/>
              <a:gd name="connsiteY5" fmla="*/ 4934 h 10000"/>
              <a:gd name="connsiteX6" fmla="*/ 10 w 10000"/>
              <a:gd name="connsiteY6" fmla="*/ 0 h 10000"/>
              <a:gd name="connsiteX0" fmla="*/ 5 w 9995"/>
              <a:gd name="connsiteY0" fmla="*/ 0 h 10000"/>
              <a:gd name="connsiteX1" fmla="*/ 9995 w 9995"/>
              <a:gd name="connsiteY1" fmla="*/ 0 h 10000"/>
              <a:gd name="connsiteX2" fmla="*/ 7996 w 9995"/>
              <a:gd name="connsiteY2" fmla="*/ 5000 h 10000"/>
              <a:gd name="connsiteX3" fmla="*/ 9995 w 9995"/>
              <a:gd name="connsiteY3" fmla="*/ 10000 h 10000"/>
              <a:gd name="connsiteX4" fmla="*/ 5 w 9995"/>
              <a:gd name="connsiteY4" fmla="*/ 10000 h 10000"/>
              <a:gd name="connsiteX5" fmla="*/ 0 w 9995"/>
              <a:gd name="connsiteY5" fmla="*/ 4934 h 10000"/>
              <a:gd name="connsiteX6" fmla="*/ 5 w 9995"/>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5" h="10000">
                <a:moveTo>
                  <a:pt x="5" y="0"/>
                </a:moveTo>
                <a:lnTo>
                  <a:pt x="9995" y="0"/>
                </a:lnTo>
                <a:cubicBezTo>
                  <a:pt x="8890" y="0"/>
                  <a:pt x="7996" y="2239"/>
                  <a:pt x="7996" y="5000"/>
                </a:cubicBezTo>
                <a:cubicBezTo>
                  <a:pt x="7996" y="7761"/>
                  <a:pt x="8890" y="10000"/>
                  <a:pt x="9995" y="10000"/>
                </a:cubicBezTo>
                <a:lnTo>
                  <a:pt x="5" y="10000"/>
                </a:lnTo>
                <a:cubicBezTo>
                  <a:pt x="3" y="8311"/>
                  <a:pt x="2" y="6623"/>
                  <a:pt x="0" y="4934"/>
                </a:cubicBezTo>
                <a:cubicBezTo>
                  <a:pt x="2" y="3289"/>
                  <a:pt x="3" y="1645"/>
                  <a:pt x="5" y="0"/>
                </a:cubicBezTo>
                <a:close/>
              </a:path>
            </a:pathLst>
          </a:cu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Imagen 15">
            <a:extLst>
              <a:ext uri="{FF2B5EF4-FFF2-40B4-BE49-F238E27FC236}">
                <a16:creationId xmlns:a16="http://schemas.microsoft.com/office/drawing/2014/main" id="{644BD533-83A0-455C-8F41-8C943E63C18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39748" y="6183779"/>
            <a:ext cx="1916176" cy="394874"/>
          </a:xfrm>
          <a:prstGeom prst="rect">
            <a:avLst/>
          </a:prstGeom>
        </p:spPr>
      </p:pic>
      <p:sp>
        <p:nvSpPr>
          <p:cNvPr id="17" name="Flecha: cheurón 16">
            <a:extLst>
              <a:ext uri="{FF2B5EF4-FFF2-40B4-BE49-F238E27FC236}">
                <a16:creationId xmlns:a16="http://schemas.microsoft.com/office/drawing/2014/main" id="{B17CE64C-89D5-465B-BA40-7C1AE17C4B1F}"/>
              </a:ext>
            </a:extLst>
          </p:cNvPr>
          <p:cNvSpPr/>
          <p:nvPr/>
        </p:nvSpPr>
        <p:spPr>
          <a:xfrm>
            <a:off x="191326" y="5764471"/>
            <a:ext cx="584200" cy="1091682"/>
          </a:xfrm>
          <a:prstGeom prst="chevron">
            <a:avLst/>
          </a:prstGeom>
          <a:solidFill>
            <a:srgbClr val="FFC000"/>
          </a:solidFill>
          <a:ln>
            <a:solidFill>
              <a:srgbClr val="FFC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a:solidFill>
                <a:schemeClr val="tx1"/>
              </a:solidFill>
            </a:endParaRPr>
          </a:p>
        </p:txBody>
      </p:sp>
      <p:sp>
        <p:nvSpPr>
          <p:cNvPr id="18" name="Flecha: cheurón 17">
            <a:extLst>
              <a:ext uri="{FF2B5EF4-FFF2-40B4-BE49-F238E27FC236}">
                <a16:creationId xmlns:a16="http://schemas.microsoft.com/office/drawing/2014/main" id="{E03F6180-E995-404F-8DD5-F2B5BB8260F0}"/>
              </a:ext>
            </a:extLst>
          </p:cNvPr>
          <p:cNvSpPr/>
          <p:nvPr/>
        </p:nvSpPr>
        <p:spPr>
          <a:xfrm rot="10800000">
            <a:off x="11416474" y="5766318"/>
            <a:ext cx="584200" cy="1091682"/>
          </a:xfrm>
          <a:prstGeom prst="chevron">
            <a:avLst/>
          </a:prstGeom>
          <a:solidFill>
            <a:srgbClr val="FFC000"/>
          </a:solidFill>
          <a:ln>
            <a:solidFill>
              <a:srgbClr val="FFC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a:solidFill>
                <a:schemeClr val="tx1"/>
              </a:solidFill>
            </a:endParaRPr>
          </a:p>
        </p:txBody>
      </p:sp>
      <p:sp>
        <p:nvSpPr>
          <p:cNvPr id="22" name="Triángulo rectángulo 21">
            <a:extLst>
              <a:ext uri="{FF2B5EF4-FFF2-40B4-BE49-F238E27FC236}">
                <a16:creationId xmlns:a16="http://schemas.microsoft.com/office/drawing/2014/main" id="{87DCC1B2-6246-42FF-87F8-2C2460923DF2}"/>
              </a:ext>
            </a:extLst>
          </p:cNvPr>
          <p:cNvSpPr/>
          <p:nvPr/>
        </p:nvSpPr>
        <p:spPr>
          <a:xfrm rot="5400000">
            <a:off x="-34132" y="34132"/>
            <a:ext cx="1325564" cy="1257300"/>
          </a:xfrm>
          <a:prstGeom prst="rtTriangle">
            <a:avLst/>
          </a:prstGeom>
          <a:solidFill>
            <a:schemeClr val="tx2">
              <a:lumMod val="60000"/>
              <a:lumOff val="40000"/>
            </a:schemeClr>
          </a:solidFill>
          <a:ln>
            <a:solidFill>
              <a:schemeClr val="tx2">
                <a:lumMod val="60000"/>
                <a:lumOff val="4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24" name="Imagen 23" descr="Imagen que contiene señal, exterior&#10;&#10;Descripción generada automáticamente">
            <a:extLst>
              <a:ext uri="{FF2B5EF4-FFF2-40B4-BE49-F238E27FC236}">
                <a16:creationId xmlns:a16="http://schemas.microsoft.com/office/drawing/2014/main" id="{E4365DE4-36F3-4034-93BD-E14BF2CF2EF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83166" y="71178"/>
            <a:ext cx="625588" cy="649951"/>
          </a:xfrm>
          <a:prstGeom prst="rect">
            <a:avLst/>
          </a:prstGeom>
        </p:spPr>
      </p:pic>
    </p:spTree>
    <p:extLst>
      <p:ext uri="{BB962C8B-B14F-4D97-AF65-F5344CB8AC3E}">
        <p14:creationId xmlns:p14="http://schemas.microsoft.com/office/powerpoint/2010/main" val="28855483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id="1" dur="indefinite" restart="never" nodeType="tmRoot"/>
      </p:par>
    </p:tnLst>
  </p:timing>
  <p:hf sldNum="0" hdr="0" ftr="0" dt="0"/>
  <p:txStyles>
    <p:titleStyle>
      <a:lvl1pPr algn="ctr" defTabSz="914400" rtl="0" eaLnBrk="1" latinLnBrk="0" hangingPunct="1">
        <a:lnSpc>
          <a:spcPct val="90000"/>
        </a:lnSpc>
        <a:spcBef>
          <a:spcPct val="0"/>
        </a:spcBef>
        <a:buNone/>
        <a:defRPr lang="es-ES" sz="3600" b="1" kern="1200" dirty="0">
          <a:solidFill>
            <a:srgbClr val="F6BB00"/>
          </a:solidFill>
          <a:latin typeface="Avenir Next" panose="020B0503020202020204"/>
          <a:ea typeface="+mj-ea"/>
          <a:cs typeface="+mj-cs"/>
        </a:defRPr>
      </a:lvl1pPr>
    </p:titleStyle>
    <p:body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800" kern="1200">
          <a:solidFill>
            <a:schemeClr val="accent1"/>
          </a:solidFill>
          <a:latin typeface="Avenir Next" panose="020B0503020202020204"/>
          <a:ea typeface="+mn-ea"/>
          <a:cs typeface="+mn-cs"/>
        </a:defRPr>
      </a:lvl1pPr>
      <a:lvl2pPr marL="685800" indent="-228600" algn="l" defTabSz="914400" rtl="0" eaLnBrk="1" latinLnBrk="0" hangingPunct="1">
        <a:lnSpc>
          <a:spcPct val="90000"/>
        </a:lnSpc>
        <a:spcBef>
          <a:spcPts val="500"/>
        </a:spcBef>
        <a:buClr>
          <a:srgbClr val="C00000"/>
        </a:buClr>
        <a:buFont typeface="Arial" panose="020B0604020202020204" pitchFamily="34" charset="0"/>
        <a:buChar char="•"/>
        <a:defRPr sz="2400" kern="1200">
          <a:solidFill>
            <a:schemeClr val="accent1"/>
          </a:solidFill>
          <a:latin typeface="Avenir Next" panose="020B0503020202020204"/>
          <a:ea typeface="+mn-ea"/>
          <a:cs typeface="+mn-cs"/>
        </a:defRPr>
      </a:lvl2pPr>
      <a:lvl3pPr marL="1143000" indent="-228600" algn="l" defTabSz="914400" rtl="0" eaLnBrk="1" latinLnBrk="0" hangingPunct="1">
        <a:lnSpc>
          <a:spcPct val="90000"/>
        </a:lnSpc>
        <a:spcBef>
          <a:spcPts val="500"/>
        </a:spcBef>
        <a:buClr>
          <a:srgbClr val="C00000"/>
        </a:buClr>
        <a:buFont typeface="Arial" panose="020B0604020202020204" pitchFamily="34" charset="0"/>
        <a:buChar char="•"/>
        <a:defRPr sz="2000" kern="1200">
          <a:solidFill>
            <a:schemeClr val="accent1"/>
          </a:solidFill>
          <a:latin typeface="Avenir Next" panose="020B0503020202020204"/>
          <a:ea typeface="+mn-ea"/>
          <a:cs typeface="+mn-cs"/>
        </a:defRPr>
      </a:lvl3pPr>
      <a:lvl4pPr marL="16002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accent1"/>
          </a:solidFill>
          <a:latin typeface="Avenir Next" panose="020B0503020202020204"/>
          <a:ea typeface="+mn-ea"/>
          <a:cs typeface="+mn-cs"/>
        </a:defRPr>
      </a:lvl4pPr>
      <a:lvl5pPr marL="20574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accent1"/>
          </a:solidFill>
          <a:latin typeface="Avenir Next" panose="020B0503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slide" Target="slide7.xml"/><Relationship Id="rId7" Type="http://schemas.openxmlformats.org/officeDocument/2006/relationships/slide" Target="slide43.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2.xml"/><Relationship Id="rId5" Type="http://schemas.openxmlformats.org/officeDocument/2006/relationships/slide" Target="slide16.xml"/><Relationship Id="rId10" Type="http://schemas.openxmlformats.org/officeDocument/2006/relationships/slide" Target="slide64.xml"/><Relationship Id="rId4" Type="http://schemas.openxmlformats.org/officeDocument/2006/relationships/slide" Target="slide15.xml"/><Relationship Id="rId9" Type="http://schemas.openxmlformats.org/officeDocument/2006/relationships/slide" Target="slide5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es.wikipedia.org/wiki/Last_in,_first_out"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www.incibe-cert.es/en/blog/importance-of-language-binary-diffing-and-other-stories-of-1day" TargetMode="Externa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laoubilette.wordpress.com/2015/03/13/pdb-simbolos-de-depuracion/"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laoubilette.wordpress.com/2015/03/13/pdb-simbolos-de-depuracion/" TargetMode="Externa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E3BFD3D-1D28-4769-AB20-0D5692E17E0F}"/>
              </a:ext>
            </a:extLst>
          </p:cNvPr>
          <p:cNvSpPr txBox="1">
            <a:spLocks/>
          </p:cNvSpPr>
          <p:nvPr/>
        </p:nvSpPr>
        <p:spPr>
          <a:xfrm>
            <a:off x="636651" y="393229"/>
            <a:ext cx="10515600" cy="1225252"/>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lang="es-ES" sz="6000" b="1" kern="1200">
                <a:solidFill>
                  <a:srgbClr val="F6BB00"/>
                </a:solidFill>
                <a:latin typeface="Avenir Next" panose="020B0503020202020204" pitchFamily="34" charset="0"/>
                <a:ea typeface="+mj-ea"/>
                <a:cs typeface="+mj-cs"/>
              </a:defRPr>
            </a:lvl1pPr>
          </a:lstStyle>
          <a:p>
            <a:r>
              <a:rPr lang="es-ES" sz="8000" dirty="0" smtClean="0">
                <a:ln>
                  <a:solidFill>
                    <a:srgbClr val="FFC000"/>
                  </a:solidFill>
                </a:ln>
                <a:effectLst>
                  <a:outerShdw blurRad="50800" dist="38100" dir="13500000" algn="br" rotWithShape="0">
                    <a:prstClr val="black">
                      <a:alpha val="40000"/>
                    </a:prstClr>
                  </a:outerShdw>
                  <a:reflection stA="0" endPos="65000" dist="50800" dir="5400000" sy="-100000" algn="bl" rotWithShape="0"/>
                </a:effectLst>
              </a:rPr>
              <a:t>CSCE</a:t>
            </a:r>
            <a:endParaRPr lang="es-ES" sz="8000" dirty="0">
              <a:ln>
                <a:solidFill>
                  <a:srgbClr val="FFC000"/>
                </a:solidFill>
              </a:ln>
              <a:effectLst>
                <a:outerShdw blurRad="50800" dist="38100" dir="13500000" algn="br" rotWithShape="0">
                  <a:prstClr val="black">
                    <a:alpha val="40000"/>
                  </a:prstClr>
                </a:outerShdw>
                <a:reflection stA="0" endPos="65000" dist="50800" dir="5400000" sy="-100000" algn="bl" rotWithShape="0"/>
              </a:effectLst>
            </a:endParaRPr>
          </a:p>
        </p:txBody>
      </p:sp>
      <p:sp>
        <p:nvSpPr>
          <p:cNvPr id="5" name="Marcador de texto 2">
            <a:extLst>
              <a:ext uri="{FF2B5EF4-FFF2-40B4-BE49-F238E27FC236}">
                <a16:creationId xmlns:a16="http://schemas.microsoft.com/office/drawing/2014/main" id="{86ACBBED-6B9F-4E3E-96A2-F28FD2879339}"/>
              </a:ext>
            </a:extLst>
          </p:cNvPr>
          <p:cNvSpPr txBox="1">
            <a:spLocks/>
          </p:cNvSpPr>
          <p:nvPr/>
        </p:nvSpPr>
        <p:spPr>
          <a:xfrm>
            <a:off x="838200" y="1618481"/>
            <a:ext cx="10515600" cy="1500187"/>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1"/>
                </a:solidFill>
                <a:latin typeface="Avenir Next" panose="020B0503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Avenir Next" panose="020B0503020202020204"/>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1"/>
                </a:solidFill>
                <a:latin typeface="Avenir Next" panose="020B0503020202020204"/>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1"/>
                </a:solidFill>
                <a:latin typeface="Avenir Next" panose="020B0503020202020204"/>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1"/>
                </a:solidFill>
                <a:latin typeface="Avenir Next" panose="020B0503020202020204"/>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4400" b="1" dirty="0">
                <a:solidFill>
                  <a:srgbClr val="FFC000"/>
                </a:solidFill>
              </a:rPr>
              <a:t>C</a:t>
            </a:r>
            <a:r>
              <a:rPr lang="es-ES" sz="4400" b="1" dirty="0"/>
              <a:t>urso de </a:t>
            </a:r>
            <a:r>
              <a:rPr lang="es-ES" sz="4400" b="1" dirty="0">
                <a:solidFill>
                  <a:srgbClr val="FFC000"/>
                </a:solidFill>
              </a:rPr>
              <a:t>S</a:t>
            </a:r>
            <a:r>
              <a:rPr lang="es-ES" sz="4400" b="1" dirty="0"/>
              <a:t>eguridad </a:t>
            </a:r>
            <a:r>
              <a:rPr lang="es-ES" sz="4400" b="1" dirty="0" smtClean="0">
                <a:solidFill>
                  <a:srgbClr val="FFC000"/>
                </a:solidFill>
              </a:rPr>
              <a:t>C</a:t>
            </a:r>
            <a:r>
              <a:rPr lang="es-ES" sz="4400" b="1" dirty="0" smtClean="0"/>
              <a:t>reación </a:t>
            </a:r>
            <a:r>
              <a:rPr lang="es-ES" sz="4400" b="1" dirty="0" err="1" smtClean="0">
                <a:solidFill>
                  <a:srgbClr val="FFC000"/>
                </a:solidFill>
              </a:rPr>
              <a:t>E</a:t>
            </a:r>
            <a:r>
              <a:rPr lang="es-ES" sz="4400" b="1" dirty="0" err="1" smtClean="0"/>
              <a:t>xploits</a:t>
            </a:r>
            <a:endParaRPr lang="es-ES" sz="4400" b="1" dirty="0"/>
          </a:p>
          <a:p>
            <a:r>
              <a:rPr lang="es-ES" sz="2000" b="1" dirty="0"/>
              <a:t>SERGIO RODRÍGUEZ </a:t>
            </a:r>
            <a:r>
              <a:rPr lang="es-ES" sz="2000" b="1" dirty="0" smtClean="0"/>
              <a:t>GIJÓN </a:t>
            </a:r>
            <a:r>
              <a:rPr lang="es-ES" sz="2000" b="1" dirty="0"/>
              <a:t>– </a:t>
            </a:r>
            <a:r>
              <a:rPr lang="es-ES" sz="2000" b="1" dirty="0" smtClean="0"/>
              <a:t>Hacker Ético</a:t>
            </a:r>
            <a:endParaRPr lang="es-ES" sz="2000" b="1" dirty="0"/>
          </a:p>
        </p:txBody>
      </p:sp>
      <p:sp>
        <p:nvSpPr>
          <p:cNvPr id="9" name="Rectángulo redondeado 8"/>
          <p:cNvSpPr/>
          <p:nvPr/>
        </p:nvSpPr>
        <p:spPr>
          <a:xfrm>
            <a:off x="5560019" y="3683976"/>
            <a:ext cx="6437085" cy="120015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S"/>
          </a:p>
        </p:txBody>
      </p:sp>
      <p:sp>
        <p:nvSpPr>
          <p:cNvPr id="11" name="Rectángulo 10"/>
          <p:cNvSpPr/>
          <p:nvPr/>
        </p:nvSpPr>
        <p:spPr>
          <a:xfrm>
            <a:off x="5592151" y="3738703"/>
            <a:ext cx="6372820" cy="1077218"/>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3600" b="1" cap="none" spc="0" dirty="0" smtClean="0">
                <a:ln w="38100">
                  <a:solidFill>
                    <a:schemeClr val="tx1"/>
                  </a:solidFill>
                </a:ln>
                <a:solidFill>
                  <a:schemeClr val="accent1"/>
                </a:solidFill>
                <a:effectLst/>
              </a:rPr>
              <a:t>Módulo 1</a:t>
            </a:r>
          </a:p>
          <a:p>
            <a:pPr algn="ctr"/>
            <a:r>
              <a:rPr lang="nl-NL" sz="2800" b="1" dirty="0" smtClean="0">
                <a:ln w="38100">
                  <a:solidFill>
                    <a:schemeClr val="tx1"/>
                  </a:solidFill>
                </a:ln>
                <a:solidFill>
                  <a:schemeClr val="accent1"/>
                </a:solidFill>
              </a:rPr>
              <a:t>Conceptos de debugging y fuzzing</a:t>
            </a:r>
            <a:endParaRPr lang="es-ES" sz="2800" b="1" cap="none" spc="0" dirty="0">
              <a:ln w="38100">
                <a:solidFill>
                  <a:schemeClr val="tx1"/>
                </a:solidFill>
              </a:ln>
              <a:solidFill>
                <a:schemeClr val="accent1"/>
              </a:solidFill>
              <a:effectLst/>
            </a:endParaRPr>
          </a:p>
        </p:txBody>
      </p:sp>
      <p:pic>
        <p:nvPicPr>
          <p:cNvPr id="1026" name="Picture 2" descr="Error del sistema"/>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20228" y="3089022"/>
            <a:ext cx="4119309" cy="2390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1932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Ensamblado</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1895087" y="1634379"/>
            <a:ext cx="8401825" cy="3773084"/>
          </a:xfrm>
          <a:prstGeom prst="rect">
            <a:avLst/>
          </a:prstGeom>
        </p:spPr>
      </p:pic>
    </p:spTree>
    <p:extLst>
      <p:ext uri="{BB962C8B-B14F-4D97-AF65-F5344CB8AC3E}">
        <p14:creationId xmlns:p14="http://schemas.microsoft.com/office/powerpoint/2010/main" val="38809541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dirty="0">
                <a:latin typeface="Calibri Light" panose="020F0302020204030204" pitchFamily="34" charset="0"/>
                <a:cs typeface="Calibri Light" panose="020F0302020204030204" pitchFamily="34" charset="0"/>
              </a:rPr>
              <a:t>Una instrucción puede manipular sólo una porción de los 32 bits de un registro, para ello accede únicamente a esa porción de bytes utilizando nombres como: </a:t>
            </a:r>
            <a:r>
              <a:rPr lang="es-ES" b="1" dirty="0" err="1">
                <a:latin typeface="Calibri Light" panose="020F0302020204030204" pitchFamily="34" charset="0"/>
                <a:cs typeface="Calibri Light" panose="020F0302020204030204" pitchFamily="34" charset="0"/>
              </a:rPr>
              <a:t>ax</a:t>
            </a:r>
            <a:r>
              <a:rPr lang="es-ES" dirty="0">
                <a:latin typeface="Calibri Light" panose="020F0302020204030204" pitchFamily="34" charset="0"/>
                <a:cs typeface="Calibri Light" panose="020F0302020204030204" pitchFamily="34" charset="0"/>
              </a:rPr>
              <a:t>, </a:t>
            </a:r>
            <a:r>
              <a:rPr lang="es-ES" b="1" dirty="0">
                <a:latin typeface="Calibri Light" panose="020F0302020204030204" pitchFamily="34" charset="0"/>
                <a:cs typeface="Calibri Light" panose="020F0302020204030204" pitchFamily="34" charset="0"/>
              </a:rPr>
              <a:t>ah</a:t>
            </a:r>
            <a:r>
              <a:rPr lang="es-ES" dirty="0">
                <a:latin typeface="Calibri Light" panose="020F0302020204030204" pitchFamily="34" charset="0"/>
                <a:cs typeface="Calibri Light" panose="020F0302020204030204" pitchFamily="34" charset="0"/>
              </a:rPr>
              <a:t> y </a:t>
            </a:r>
            <a:r>
              <a:rPr lang="es-ES" b="1" dirty="0" smtClean="0">
                <a:latin typeface="Calibri Light" panose="020F0302020204030204" pitchFamily="34" charset="0"/>
                <a:cs typeface="Calibri Light" panose="020F0302020204030204" pitchFamily="34" charset="0"/>
              </a:rPr>
              <a:t>al</a:t>
            </a:r>
            <a:r>
              <a:rPr lang="es-ES" dirty="0" smtClean="0">
                <a:latin typeface="Calibri Light" panose="020F0302020204030204" pitchFamily="34" charset="0"/>
                <a:cs typeface="Calibri Light" panose="020F0302020204030204" pitchFamily="34" charset="0"/>
              </a:rPr>
              <a:t>.</a:t>
            </a:r>
            <a:endParaRPr lang="es-ES"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Ensamblado</a:t>
            </a:r>
            <a:endParaRPr lang="es-ES" dirty="0">
              <a:ln w="12700">
                <a:solidFill>
                  <a:schemeClr val="bg1"/>
                </a:solidFill>
              </a:ln>
              <a:solidFill>
                <a:schemeClr val="bg1"/>
              </a:solidFill>
            </a:endParaRPr>
          </a:p>
        </p:txBody>
      </p:sp>
      <p:pic>
        <p:nvPicPr>
          <p:cNvPr id="1026" name="Picture 2" descr="registro-ea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5725" y="3321762"/>
            <a:ext cx="4400550"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2102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dirty="0" smtClean="0">
                <a:latin typeface="Calibri Light" panose="020F0302020204030204" pitchFamily="34" charset="0"/>
                <a:cs typeface="Calibri Light" panose="020F0302020204030204" pitchFamily="34" charset="0"/>
              </a:rPr>
              <a:t>Para </a:t>
            </a:r>
            <a:r>
              <a:rPr lang="es-ES" dirty="0">
                <a:latin typeface="Calibri Light" panose="020F0302020204030204" pitchFamily="34" charset="0"/>
                <a:cs typeface="Calibri Light" panose="020F0302020204030204" pitchFamily="34" charset="0"/>
              </a:rPr>
              <a:t>modificar el byte menos significativo de </a:t>
            </a:r>
            <a:r>
              <a:rPr lang="es-ES" b="1" dirty="0" err="1">
                <a:latin typeface="Calibri Light" panose="020F0302020204030204" pitchFamily="34" charset="0"/>
                <a:cs typeface="Calibri Light" panose="020F0302020204030204" pitchFamily="34" charset="0"/>
              </a:rPr>
              <a:t>eax</a:t>
            </a:r>
            <a:r>
              <a:rPr lang="es-ES" dirty="0">
                <a:latin typeface="Calibri Light" panose="020F0302020204030204" pitchFamily="34" charset="0"/>
                <a:cs typeface="Calibri Light" panose="020F0302020204030204" pitchFamily="34" charset="0"/>
              </a:rPr>
              <a:t> una instrucción usaría directamente </a:t>
            </a:r>
            <a:r>
              <a:rPr lang="es-ES" b="1" dirty="0">
                <a:latin typeface="Calibri Light" panose="020F0302020204030204" pitchFamily="34" charset="0"/>
                <a:cs typeface="Calibri Light" panose="020F0302020204030204" pitchFamily="34" charset="0"/>
              </a:rPr>
              <a:t>al</a:t>
            </a:r>
            <a:r>
              <a:rPr lang="es-ES" dirty="0">
                <a:latin typeface="Calibri Light" panose="020F0302020204030204" pitchFamily="34" charset="0"/>
                <a:cs typeface="Calibri Light" panose="020F0302020204030204" pitchFamily="34" charset="0"/>
              </a:rPr>
              <a:t>. Como se puede ver con ello la instrucción ocupa menos espacio en memoria</a:t>
            </a:r>
            <a:r>
              <a:rPr lang="es-ES" dirty="0" smtClean="0">
                <a:latin typeface="Calibri Light" panose="020F0302020204030204" pitchFamily="34" charset="0"/>
                <a:cs typeface="Calibri Light" panose="020F0302020204030204" pitchFamily="34" charset="0"/>
              </a:rPr>
              <a:t>.</a:t>
            </a:r>
            <a:endParaRPr lang="es-ES"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Ensamblado</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2098430" y="3227721"/>
            <a:ext cx="7995139" cy="2278118"/>
          </a:xfrm>
          <a:prstGeom prst="rect">
            <a:avLst/>
          </a:prstGeom>
        </p:spPr>
      </p:pic>
    </p:spTree>
    <p:extLst>
      <p:ext uri="{BB962C8B-B14F-4D97-AF65-F5344CB8AC3E}">
        <p14:creationId xmlns:p14="http://schemas.microsoft.com/office/powerpoint/2010/main" val="32038309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latin typeface="Calibri Light" panose="020F0302020204030204" pitchFamily="34" charset="0"/>
                <a:cs typeface="Calibri Light" panose="020F0302020204030204" pitchFamily="34" charset="0"/>
              </a:rPr>
              <a:t>El formato </a:t>
            </a:r>
            <a:r>
              <a:rPr lang="es-ES" sz="2400" dirty="0" err="1">
                <a:latin typeface="Calibri Light" panose="020F0302020204030204" pitchFamily="34" charset="0"/>
                <a:cs typeface="Calibri Light" panose="020F0302020204030204" pitchFamily="34" charset="0"/>
              </a:rPr>
              <a:t>little</a:t>
            </a:r>
            <a:r>
              <a:rPr lang="es-ES" sz="2400" dirty="0">
                <a:latin typeface="Calibri Light" panose="020F0302020204030204" pitchFamily="34" charset="0"/>
                <a:cs typeface="Calibri Light" panose="020F0302020204030204" pitchFamily="34" charset="0"/>
              </a:rPr>
              <a:t> </a:t>
            </a:r>
            <a:r>
              <a:rPr lang="es-ES" sz="2400" dirty="0" err="1">
                <a:latin typeface="Calibri Light" panose="020F0302020204030204" pitchFamily="34" charset="0"/>
                <a:cs typeface="Calibri Light" panose="020F0302020204030204" pitchFamily="34" charset="0"/>
              </a:rPr>
              <a:t>endian</a:t>
            </a:r>
            <a:r>
              <a:rPr lang="es-ES" sz="2400" dirty="0">
                <a:latin typeface="Calibri Light" panose="020F0302020204030204" pitchFamily="34" charset="0"/>
                <a:cs typeface="Calibri Light" panose="020F0302020204030204" pitchFamily="34" charset="0"/>
              </a:rPr>
              <a:t> (</a:t>
            </a:r>
            <a:r>
              <a:rPr lang="es-ES" sz="2400" b="1" dirty="0">
                <a:latin typeface="Calibri Light" panose="020F0302020204030204" pitchFamily="34" charset="0"/>
                <a:cs typeface="Calibri Light" panose="020F0302020204030204" pitchFamily="34" charset="0"/>
              </a:rPr>
              <a:t>04 00 00 </a:t>
            </a:r>
            <a:r>
              <a:rPr lang="es-ES" sz="2400" b="1" dirty="0" smtClean="0">
                <a:latin typeface="Calibri Light" panose="020F0302020204030204" pitchFamily="34" charset="0"/>
                <a:cs typeface="Calibri Light" panose="020F0302020204030204" pitchFamily="34" charset="0"/>
              </a:rPr>
              <a:t>00 </a:t>
            </a:r>
            <a:r>
              <a:rPr lang="es-ES" sz="2400" dirty="0" smtClean="0">
                <a:latin typeface="Calibri Light" panose="020F0302020204030204" pitchFamily="34" charset="0"/>
                <a:cs typeface="Calibri Light" panose="020F0302020204030204" pitchFamily="34" charset="0"/>
              </a:rPr>
              <a:t>en el ejemplo anterior) </a:t>
            </a:r>
            <a:r>
              <a:rPr lang="es-ES" sz="2400" dirty="0">
                <a:latin typeface="Calibri Light" panose="020F0302020204030204" pitchFamily="34" charset="0"/>
                <a:cs typeface="Calibri Light" panose="020F0302020204030204" pitchFamily="34" charset="0"/>
              </a:rPr>
              <a:t>se trata del formato en el que una computadora almacena los datos en celdas de memoria. Justamente en la arquitectura x86 los datos se almacenan en el formato </a:t>
            </a:r>
            <a:r>
              <a:rPr lang="es-ES" sz="2400" dirty="0" err="1">
                <a:latin typeface="Calibri Light" panose="020F0302020204030204" pitchFamily="34" charset="0"/>
                <a:cs typeface="Calibri Light" panose="020F0302020204030204" pitchFamily="34" charset="0"/>
              </a:rPr>
              <a:t>little</a:t>
            </a:r>
            <a:r>
              <a:rPr lang="es-ES" sz="2400" dirty="0">
                <a:latin typeface="Calibri Light" panose="020F0302020204030204" pitchFamily="34" charset="0"/>
                <a:cs typeface="Calibri Light" panose="020F0302020204030204" pitchFamily="34" charset="0"/>
              </a:rPr>
              <a:t> </a:t>
            </a:r>
            <a:r>
              <a:rPr lang="es-ES" sz="2400" dirty="0" err="1">
                <a:latin typeface="Calibri Light" panose="020F0302020204030204" pitchFamily="34" charset="0"/>
                <a:cs typeface="Calibri Light" panose="020F0302020204030204" pitchFamily="34" charset="0"/>
              </a:rPr>
              <a:t>endian</a:t>
            </a:r>
            <a:r>
              <a:rPr lang="es-ES" sz="2400" dirty="0">
                <a:latin typeface="Calibri Light" panose="020F0302020204030204" pitchFamily="34" charset="0"/>
                <a:cs typeface="Calibri Light" panose="020F0302020204030204" pitchFamily="34" charset="0"/>
              </a:rPr>
              <a:t>, es decir, el byte menos significativo se almacena en una posición de memoria menor, y así hasta el byte más significativo.</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Ensamblado</a:t>
            </a:r>
            <a:endParaRPr lang="es-ES" dirty="0">
              <a:ln w="12700">
                <a:solidFill>
                  <a:schemeClr val="bg1"/>
                </a:solidFill>
              </a:ln>
              <a:solidFill>
                <a:schemeClr val="bg1"/>
              </a:solidFill>
            </a:endParaRPr>
          </a:p>
        </p:txBody>
      </p:sp>
      <p:pic>
        <p:nvPicPr>
          <p:cNvPr id="2050" name="Picture 2" descr="forma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8637" y="3808900"/>
            <a:ext cx="3514725" cy="1619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9583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latin typeface="Calibri Light" panose="020F0302020204030204" pitchFamily="34" charset="0"/>
                <a:cs typeface="Calibri Light" panose="020F0302020204030204" pitchFamily="34" charset="0"/>
              </a:rPr>
              <a:t>Por lo tanto, en </a:t>
            </a:r>
            <a:r>
              <a:rPr lang="es-ES" sz="2400" dirty="0" err="1">
                <a:latin typeface="Calibri Light" panose="020F0302020204030204" pitchFamily="34" charset="0"/>
                <a:cs typeface="Calibri Light" panose="020F0302020204030204" pitchFamily="34" charset="0"/>
              </a:rPr>
              <a:t>little</a:t>
            </a:r>
            <a:r>
              <a:rPr lang="es-ES" sz="2400" dirty="0">
                <a:latin typeface="Calibri Light" panose="020F0302020204030204" pitchFamily="34" charset="0"/>
                <a:cs typeface="Calibri Light" panose="020F0302020204030204" pitchFamily="34" charset="0"/>
              </a:rPr>
              <a:t> </a:t>
            </a:r>
            <a:r>
              <a:rPr lang="es-ES" sz="2400" dirty="0" err="1">
                <a:latin typeface="Calibri Light" panose="020F0302020204030204" pitchFamily="34" charset="0"/>
                <a:cs typeface="Calibri Light" panose="020F0302020204030204" pitchFamily="34" charset="0"/>
              </a:rPr>
              <a:t>endian</a:t>
            </a:r>
            <a:r>
              <a:rPr lang="es-ES" sz="2400" dirty="0">
                <a:latin typeface="Calibri Light" panose="020F0302020204030204" pitchFamily="34" charset="0"/>
                <a:cs typeface="Calibri Light" panose="020F0302020204030204" pitchFamily="34" charset="0"/>
              </a:rPr>
              <a:t> </a:t>
            </a:r>
            <a:r>
              <a:rPr lang="es-ES" sz="2400" b="1" dirty="0">
                <a:latin typeface="Calibri Light" panose="020F0302020204030204" pitchFamily="34" charset="0"/>
                <a:cs typeface="Calibri Light" panose="020F0302020204030204" pitchFamily="34" charset="0"/>
              </a:rPr>
              <a:t>0x12345678</a:t>
            </a:r>
            <a:r>
              <a:rPr lang="es-ES" sz="2400" dirty="0">
                <a:latin typeface="Calibri Light" panose="020F0302020204030204" pitchFamily="34" charset="0"/>
                <a:cs typeface="Calibri Light" panose="020F0302020204030204" pitchFamily="34" charset="0"/>
              </a:rPr>
              <a:t> se almacena de la siguiente manera en la memoria</a:t>
            </a:r>
            <a:r>
              <a:rPr lang="es-ES" sz="2400" dirty="0" smtClean="0">
                <a:latin typeface="Calibri Light" panose="020F0302020204030204" pitchFamily="34" charset="0"/>
                <a:cs typeface="Calibri Light" panose="020F0302020204030204" pitchFamily="34" charset="0"/>
              </a:rPr>
              <a:t>:</a:t>
            </a:r>
          </a:p>
          <a:p>
            <a:pPr marL="0" indent="0">
              <a:buNone/>
            </a:pPr>
            <a:endParaRPr lang="es-ES" sz="2400" dirty="0">
              <a:latin typeface="Calibri Light" panose="020F0302020204030204" pitchFamily="34" charset="0"/>
              <a:cs typeface="Calibri Light" panose="020F0302020204030204" pitchFamily="34" charset="0"/>
            </a:endParaRPr>
          </a:p>
          <a:p>
            <a:pPr marL="0" indent="0">
              <a:buNone/>
            </a:pPr>
            <a:endParaRPr lang="es-ES" sz="2400" dirty="0" smtClean="0">
              <a:latin typeface="Calibri Light" panose="020F0302020204030204" pitchFamily="34" charset="0"/>
              <a:cs typeface="Calibri Light" panose="020F0302020204030204" pitchFamily="34" charset="0"/>
            </a:endParaRPr>
          </a:p>
          <a:p>
            <a:pPr marL="0" indent="0">
              <a:buNone/>
            </a:pPr>
            <a:endParaRPr lang="es-ES" sz="2400" dirty="0" smtClean="0">
              <a:latin typeface="Calibri Light" panose="020F0302020204030204" pitchFamily="34" charset="0"/>
              <a:cs typeface="Calibri Light" panose="020F0302020204030204" pitchFamily="34" charset="0"/>
            </a:endParaRPr>
          </a:p>
          <a:p>
            <a:pPr marL="0" indent="0">
              <a:buNone/>
            </a:pPr>
            <a:r>
              <a:rPr lang="es-ES" sz="2400" dirty="0" smtClean="0">
                <a:latin typeface="Calibri Light" panose="020F0302020204030204" pitchFamily="34" charset="0"/>
                <a:cs typeface="Calibri Light" panose="020F0302020204030204" pitchFamily="34" charset="0"/>
              </a:rPr>
              <a:t>Y </a:t>
            </a:r>
            <a:r>
              <a:rPr lang="es-ES" sz="2400" dirty="0">
                <a:latin typeface="Calibri Light" panose="020F0302020204030204" pitchFamily="34" charset="0"/>
                <a:cs typeface="Calibri Light" panose="020F0302020204030204" pitchFamily="34" charset="0"/>
              </a:rPr>
              <a:t>ABCD, (es decir </a:t>
            </a:r>
            <a:r>
              <a:rPr lang="es-ES" sz="2400" b="1" dirty="0">
                <a:latin typeface="Calibri Light" panose="020F0302020204030204" pitchFamily="34" charset="0"/>
                <a:cs typeface="Calibri Light" panose="020F0302020204030204" pitchFamily="34" charset="0"/>
              </a:rPr>
              <a:t>\x41\x42\x43\x44</a:t>
            </a:r>
            <a:r>
              <a:rPr lang="es-ES" sz="2400" dirty="0">
                <a:latin typeface="Calibri Light" panose="020F0302020204030204" pitchFamily="34" charset="0"/>
                <a:cs typeface="Calibri Light" panose="020F0302020204030204" pitchFamily="34" charset="0"/>
              </a:rPr>
              <a:t>) se almacena en memoria como DCBA:</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Ensamblado</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4025381" y="2376992"/>
            <a:ext cx="4141238" cy="807892"/>
          </a:xfrm>
          <a:prstGeom prst="rect">
            <a:avLst/>
          </a:prstGeom>
        </p:spPr>
      </p:pic>
      <p:pic>
        <p:nvPicPr>
          <p:cNvPr id="3" name="Imagen 2"/>
          <p:cNvPicPr>
            <a:picLocks noChangeAspect="1"/>
          </p:cNvPicPr>
          <p:nvPr/>
        </p:nvPicPr>
        <p:blipFill>
          <a:blip r:embed="rId3"/>
          <a:stretch>
            <a:fillRect/>
          </a:stretch>
        </p:blipFill>
        <p:spPr>
          <a:xfrm>
            <a:off x="4025381" y="4533167"/>
            <a:ext cx="4141238" cy="808350"/>
          </a:xfrm>
          <a:prstGeom prst="rect">
            <a:avLst/>
          </a:prstGeom>
        </p:spPr>
      </p:pic>
    </p:spTree>
    <p:extLst>
      <p:ext uri="{BB962C8B-B14F-4D97-AF65-F5344CB8AC3E}">
        <p14:creationId xmlns:p14="http://schemas.microsoft.com/office/powerpoint/2010/main" val="37462957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fontScale="92500" lnSpcReduction="10000"/>
          </a:bodyPr>
          <a:lstStyle/>
          <a:p>
            <a:pPr marL="0" indent="0">
              <a:buNone/>
            </a:pPr>
            <a:r>
              <a:rPr lang="es-ES" sz="2400" dirty="0" smtClean="0">
                <a:latin typeface="Calibri Light" panose="020F0302020204030204" pitchFamily="34" charset="0"/>
                <a:cs typeface="Calibri Light" panose="020F0302020204030204" pitchFamily="34" charset="0"/>
              </a:rPr>
              <a:t>El </a:t>
            </a:r>
            <a:r>
              <a:rPr lang="es-ES" sz="2400" b="1" dirty="0" err="1">
                <a:latin typeface="Calibri Light" panose="020F0302020204030204" pitchFamily="34" charset="0"/>
                <a:cs typeface="Calibri Light" panose="020F0302020204030204" pitchFamily="34" charset="0"/>
              </a:rPr>
              <a:t>instruction</a:t>
            </a:r>
            <a:r>
              <a:rPr lang="es-ES" sz="2400" b="1" dirty="0">
                <a:latin typeface="Calibri Light" panose="020F0302020204030204" pitchFamily="34" charset="0"/>
                <a:cs typeface="Calibri Light" panose="020F0302020204030204" pitchFamily="34" charset="0"/>
              </a:rPr>
              <a:t> pointer </a:t>
            </a:r>
            <a:r>
              <a:rPr lang="es-ES" sz="2400" b="1" dirty="0" err="1">
                <a:latin typeface="Calibri Light" panose="020F0302020204030204" pitchFamily="34" charset="0"/>
                <a:cs typeface="Calibri Light" panose="020F0302020204030204" pitchFamily="34" charset="0"/>
              </a:rPr>
              <a:t>register</a:t>
            </a:r>
            <a:r>
              <a:rPr lang="es-ES" sz="2400" b="1" dirty="0">
                <a:latin typeface="Calibri Light" panose="020F0302020204030204" pitchFamily="34" charset="0"/>
                <a:cs typeface="Calibri Light" panose="020F0302020204030204" pitchFamily="34" charset="0"/>
              </a:rPr>
              <a:t> </a:t>
            </a:r>
            <a:r>
              <a:rPr lang="es-ES" sz="2400" dirty="0">
                <a:latin typeface="Calibri Light" panose="020F0302020204030204" pitchFamily="34" charset="0"/>
                <a:cs typeface="Calibri Light" panose="020F0302020204030204" pitchFamily="34" charset="0"/>
              </a:rPr>
              <a:t>apunta a la siguiente instrucción a ser ejecutada por el programa. Cada vez que una instrucción se procesa, el procesador actualiza automáticamente este registro para que apunte a la siguiente instrucción a ser ejecutada. Para ello su valor se incrementa de acuerdo al tamaño de la instrucción (por ejemplo, la instrucción </a:t>
            </a:r>
            <a:r>
              <a:rPr lang="es-ES" sz="2400" b="1" dirty="0" err="1">
                <a:latin typeface="Calibri Light" panose="020F0302020204030204" pitchFamily="34" charset="0"/>
                <a:cs typeface="Calibri Light" panose="020F0302020204030204" pitchFamily="34" charset="0"/>
              </a:rPr>
              <a:t>add</a:t>
            </a:r>
            <a:r>
              <a:rPr lang="es-ES" sz="2400" b="1" dirty="0">
                <a:latin typeface="Calibri Light" panose="020F0302020204030204" pitchFamily="34" charset="0"/>
                <a:cs typeface="Calibri Light" panose="020F0302020204030204" pitchFamily="34" charset="0"/>
              </a:rPr>
              <a:t> </a:t>
            </a:r>
            <a:r>
              <a:rPr lang="es-ES" sz="2400" b="1" dirty="0" err="1">
                <a:latin typeface="Calibri Light" panose="020F0302020204030204" pitchFamily="34" charset="0"/>
                <a:cs typeface="Calibri Light" panose="020F0302020204030204" pitchFamily="34" charset="0"/>
              </a:rPr>
              <a:t>eax</a:t>
            </a:r>
            <a:r>
              <a:rPr lang="es-ES" sz="2400" b="1" dirty="0">
                <a:latin typeface="Calibri Light" panose="020F0302020204030204" pitchFamily="34" charset="0"/>
                <a:cs typeface="Calibri Light" panose="020F0302020204030204" pitchFamily="34" charset="0"/>
              </a:rPr>
              <a:t>, 0x1 </a:t>
            </a:r>
            <a:r>
              <a:rPr lang="es-ES" sz="2400" dirty="0">
                <a:latin typeface="Calibri Light" panose="020F0302020204030204" pitchFamily="34" charset="0"/>
                <a:cs typeface="Calibri Light" panose="020F0302020204030204" pitchFamily="34" charset="0"/>
              </a:rPr>
              <a:t>que se almacena en memoria como </a:t>
            </a:r>
            <a:r>
              <a:rPr lang="es-ES" sz="2400" b="1" dirty="0">
                <a:latin typeface="Calibri Light" panose="020F0302020204030204" pitchFamily="34" charset="0"/>
                <a:cs typeface="Calibri Light" panose="020F0302020204030204" pitchFamily="34" charset="0"/>
              </a:rPr>
              <a:t>83 c0 01</a:t>
            </a:r>
            <a:r>
              <a:rPr lang="es-ES" sz="2400" dirty="0">
                <a:latin typeface="Calibri Light" panose="020F0302020204030204" pitchFamily="34" charset="0"/>
                <a:cs typeface="Calibri Light" panose="020F0302020204030204" pitchFamily="34" charset="0"/>
              </a:rPr>
              <a:t>, ocupa 3 bytes).</a:t>
            </a:r>
          </a:p>
          <a:p>
            <a:pPr marL="0" indent="0">
              <a:buNone/>
            </a:pPr>
            <a:endParaRPr lang="es-ES" sz="2400" dirty="0">
              <a:latin typeface="Calibri Light" panose="020F0302020204030204" pitchFamily="34" charset="0"/>
              <a:cs typeface="Calibri Light" panose="020F0302020204030204" pitchFamily="34" charset="0"/>
            </a:endParaRPr>
          </a:p>
          <a:p>
            <a:pPr marL="0" indent="0">
              <a:buNone/>
            </a:pPr>
            <a:r>
              <a:rPr lang="es-ES" sz="2400" dirty="0">
                <a:latin typeface="Calibri Light" panose="020F0302020204030204" pitchFamily="34" charset="0"/>
                <a:cs typeface="Calibri Light" panose="020F0302020204030204" pitchFamily="34" charset="0"/>
              </a:rPr>
              <a:t>Además de los registros para el almacenamiento de datos, en un programa se utilizan áreas de memoria que pueden ser accedidas con instrucciones de accesos a memoria del tipo </a:t>
            </a:r>
            <a:r>
              <a:rPr lang="es-ES" sz="2400" b="1" dirty="0">
                <a:latin typeface="Calibri Light" panose="020F0302020204030204" pitchFamily="34" charset="0"/>
                <a:cs typeface="Calibri Light" panose="020F0302020204030204" pitchFamily="34" charset="0"/>
              </a:rPr>
              <a:t>load/store</a:t>
            </a:r>
            <a:r>
              <a:rPr lang="es-ES" sz="2400" dirty="0">
                <a:latin typeface="Calibri Light" panose="020F0302020204030204" pitchFamily="34" charset="0"/>
                <a:cs typeface="Calibri Light" panose="020F0302020204030204" pitchFamily="34" charset="0"/>
              </a:rPr>
              <a:t> o con las operaciones de la pila </a:t>
            </a:r>
            <a:r>
              <a:rPr lang="es-ES" sz="2400" b="1" dirty="0" err="1">
                <a:latin typeface="Calibri Light" panose="020F0302020204030204" pitchFamily="34" charset="0"/>
                <a:cs typeface="Calibri Light" panose="020F0302020204030204" pitchFamily="34" charset="0"/>
              </a:rPr>
              <a:t>push</a:t>
            </a:r>
            <a:r>
              <a:rPr lang="es-ES" sz="2400" b="1" dirty="0">
                <a:latin typeface="Calibri Light" panose="020F0302020204030204" pitchFamily="34" charset="0"/>
                <a:cs typeface="Calibri Light" panose="020F0302020204030204" pitchFamily="34" charset="0"/>
              </a:rPr>
              <a:t>/pop</a:t>
            </a:r>
            <a:r>
              <a:rPr lang="es-ES" sz="2400" dirty="0">
                <a:latin typeface="Calibri Light" panose="020F0302020204030204" pitchFamily="34" charset="0"/>
                <a:cs typeface="Calibri Light" panose="020F0302020204030204" pitchFamily="34" charset="0"/>
              </a:rPr>
              <a:t>.</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EIP</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6083889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smtClean="0">
                <a:latin typeface="Calibri Light" panose="020F0302020204030204" pitchFamily="34" charset="0"/>
                <a:cs typeface="Calibri Light" panose="020F0302020204030204" pitchFamily="34" charset="0"/>
              </a:rPr>
              <a:t>En </a:t>
            </a:r>
            <a:r>
              <a:rPr lang="es-ES" sz="2400" dirty="0">
                <a:latin typeface="Calibri Light" panose="020F0302020204030204" pitchFamily="34" charset="0"/>
                <a:cs typeface="Calibri Light" panose="020F0302020204030204" pitchFamily="34" charset="0"/>
              </a:rPr>
              <a:t>la arquitectura </a:t>
            </a:r>
            <a:r>
              <a:rPr lang="es-ES" sz="2400" dirty="0" smtClean="0">
                <a:latin typeface="Calibri Light" panose="020F0302020204030204" pitchFamily="34" charset="0"/>
                <a:cs typeface="Calibri Light" panose="020F0302020204030204" pitchFamily="34" charset="0"/>
              </a:rPr>
              <a:t>de 32 bits </a:t>
            </a:r>
            <a:r>
              <a:rPr lang="es-ES" sz="2400" b="1" dirty="0" smtClean="0">
                <a:latin typeface="Calibri Light" panose="020F0302020204030204" pitchFamily="34" charset="0"/>
                <a:cs typeface="Calibri Light" panose="020F0302020204030204" pitchFamily="34" charset="0"/>
              </a:rPr>
              <a:t>MOV</a:t>
            </a:r>
            <a:r>
              <a:rPr lang="es-ES" sz="2400" dirty="0" smtClean="0">
                <a:latin typeface="Calibri Light" panose="020F0302020204030204" pitchFamily="34" charset="0"/>
                <a:cs typeface="Calibri Light" panose="020F0302020204030204" pitchFamily="34" charset="0"/>
              </a:rPr>
              <a:t> </a:t>
            </a:r>
            <a:r>
              <a:rPr lang="es-ES" sz="2400" dirty="0">
                <a:latin typeface="Calibri Light" panose="020F0302020204030204" pitchFamily="34" charset="0"/>
                <a:cs typeface="Calibri Light" panose="020F0302020204030204" pitchFamily="34" charset="0"/>
              </a:rPr>
              <a:t>es la instrucción encargada de los accesos a memoria</a:t>
            </a:r>
            <a:r>
              <a:rPr lang="es-ES" sz="2400" dirty="0" smtClean="0">
                <a:latin typeface="Calibri Light" panose="020F0302020204030204" pitchFamily="34" charset="0"/>
                <a:cs typeface="Calibri Light" panose="020F0302020204030204" pitchFamily="34" charset="0"/>
              </a:rPr>
              <a:t>.</a:t>
            </a:r>
          </a:p>
          <a:p>
            <a:pPr marL="0" indent="0">
              <a:buNone/>
            </a:pPr>
            <a:endParaRPr lang="es-ES" sz="2400" dirty="0" smtClean="0">
              <a:latin typeface="Calibri Light" panose="020F0302020204030204" pitchFamily="34" charset="0"/>
              <a:cs typeface="Calibri Light" panose="020F0302020204030204" pitchFamily="34" charset="0"/>
            </a:endParaRPr>
          </a:p>
          <a:p>
            <a:pPr marL="804863" indent="-457200">
              <a:buClr>
                <a:schemeClr val="bg1"/>
              </a:buClr>
              <a:buFont typeface="+mj-lt"/>
              <a:buAutoNum type="arabicPeriod"/>
            </a:pPr>
            <a:r>
              <a:rPr lang="es-ES" sz="2400" b="1" dirty="0" err="1">
                <a:latin typeface="Calibri Light" panose="020F0302020204030204" pitchFamily="34" charset="0"/>
                <a:cs typeface="Calibri Light" panose="020F0302020204030204" pitchFamily="34" charset="0"/>
              </a:rPr>
              <a:t>mov</a:t>
            </a:r>
            <a:r>
              <a:rPr lang="es-ES" sz="2400" b="1" dirty="0">
                <a:latin typeface="Calibri Light" panose="020F0302020204030204" pitchFamily="34" charset="0"/>
                <a:cs typeface="Calibri Light" panose="020F0302020204030204" pitchFamily="34" charset="0"/>
              </a:rPr>
              <a:t> </a:t>
            </a:r>
            <a:r>
              <a:rPr lang="es-ES" sz="2400" b="1" dirty="0" err="1">
                <a:latin typeface="Calibri Light" panose="020F0302020204030204" pitchFamily="34" charset="0"/>
                <a:cs typeface="Calibri Light" panose="020F0302020204030204" pitchFamily="34" charset="0"/>
              </a:rPr>
              <a:t>reg</a:t>
            </a:r>
            <a:r>
              <a:rPr lang="es-ES" sz="2400" b="1" dirty="0">
                <a:latin typeface="Calibri Light" panose="020F0302020204030204" pitchFamily="34" charset="0"/>
                <a:cs typeface="Calibri Light" panose="020F0302020204030204" pitchFamily="34" charset="0"/>
              </a:rPr>
              <a:t>, </a:t>
            </a:r>
            <a:r>
              <a:rPr lang="es-ES" sz="2400" b="1" dirty="0" smtClean="0">
                <a:latin typeface="Calibri Light" panose="020F0302020204030204" pitchFamily="34" charset="0"/>
                <a:cs typeface="Calibri Light" panose="020F0302020204030204" pitchFamily="34" charset="0"/>
              </a:rPr>
              <a:t>[</a:t>
            </a:r>
            <a:r>
              <a:rPr lang="es-ES" sz="2400" b="1" dirty="0" err="1">
                <a:latin typeface="Calibri Light" panose="020F0302020204030204" pitchFamily="34" charset="0"/>
                <a:cs typeface="Calibri Light" panose="020F0302020204030204" pitchFamily="34" charset="0"/>
              </a:rPr>
              <a:t>D</a:t>
            </a:r>
            <a:r>
              <a:rPr lang="es-ES" sz="2400" b="1" dirty="0" err="1" smtClean="0">
                <a:latin typeface="Calibri Light" panose="020F0302020204030204" pitchFamily="34" charset="0"/>
                <a:cs typeface="Calibri Light" panose="020F0302020204030204" pitchFamily="34" charset="0"/>
              </a:rPr>
              <a:t>irecciónMemoria</a:t>
            </a:r>
            <a:r>
              <a:rPr lang="es-ES" sz="2400" b="1" dirty="0" smtClean="0">
                <a:latin typeface="Calibri Light" panose="020F0302020204030204" pitchFamily="34" charset="0"/>
                <a:cs typeface="Calibri Light" panose="020F0302020204030204" pitchFamily="34" charset="0"/>
              </a:rPr>
              <a:t>]</a:t>
            </a:r>
            <a:r>
              <a:rPr lang="es-ES" sz="2400" dirty="0" smtClean="0">
                <a:latin typeface="Calibri Light" panose="020F0302020204030204" pitchFamily="34" charset="0"/>
                <a:cs typeface="Calibri Light" panose="020F0302020204030204" pitchFamily="34" charset="0"/>
              </a:rPr>
              <a:t>: </a:t>
            </a:r>
            <a:r>
              <a:rPr lang="es-ES" sz="2400" dirty="0">
                <a:latin typeface="Calibri Light" panose="020F0302020204030204" pitchFamily="34" charset="0"/>
                <a:cs typeface="Calibri Light" panose="020F0302020204030204" pitchFamily="34" charset="0"/>
              </a:rPr>
              <a:t>permite copiar valores desde una dirección de memoria a un registro</a:t>
            </a:r>
            <a:r>
              <a:rPr lang="es-ES" sz="2400" dirty="0" smtClean="0">
                <a:latin typeface="Calibri Light" panose="020F0302020204030204" pitchFamily="34" charset="0"/>
                <a:cs typeface="Calibri Light" panose="020F0302020204030204" pitchFamily="34" charset="0"/>
              </a:rPr>
              <a:t>.</a:t>
            </a:r>
          </a:p>
          <a:p>
            <a:pPr marL="804863" indent="-457200">
              <a:buClr>
                <a:schemeClr val="bg1"/>
              </a:buClr>
              <a:buFont typeface="+mj-lt"/>
              <a:buAutoNum type="arabicPeriod"/>
            </a:pPr>
            <a:endParaRPr lang="es-ES" sz="2400" dirty="0" smtClean="0">
              <a:latin typeface="Calibri Light" panose="020F0302020204030204" pitchFamily="34" charset="0"/>
              <a:cs typeface="Calibri Light" panose="020F0302020204030204" pitchFamily="34" charset="0"/>
            </a:endParaRPr>
          </a:p>
          <a:p>
            <a:pPr marL="804863" indent="-457200">
              <a:buClr>
                <a:schemeClr val="bg1"/>
              </a:buClr>
              <a:buFont typeface="+mj-lt"/>
              <a:buAutoNum type="arabicPeriod"/>
            </a:pPr>
            <a:r>
              <a:rPr lang="es-ES" sz="2400" b="1" dirty="0" err="1">
                <a:latin typeface="Calibri Light" panose="020F0302020204030204" pitchFamily="34" charset="0"/>
                <a:cs typeface="Calibri Light" panose="020F0302020204030204" pitchFamily="34" charset="0"/>
              </a:rPr>
              <a:t>mov</a:t>
            </a:r>
            <a:r>
              <a:rPr lang="es-ES" sz="2400" b="1" dirty="0">
                <a:latin typeface="Calibri Light" panose="020F0302020204030204" pitchFamily="34" charset="0"/>
                <a:cs typeface="Calibri Light" panose="020F0302020204030204" pitchFamily="34" charset="0"/>
              </a:rPr>
              <a:t> </a:t>
            </a:r>
            <a:r>
              <a:rPr lang="es-ES" sz="2400" b="1" dirty="0" smtClean="0">
                <a:latin typeface="Calibri Light" panose="020F0302020204030204" pitchFamily="34" charset="0"/>
                <a:cs typeface="Calibri Light" panose="020F0302020204030204" pitchFamily="34" charset="0"/>
              </a:rPr>
              <a:t>[</a:t>
            </a:r>
            <a:r>
              <a:rPr lang="es-ES" sz="2400" b="1" dirty="0" err="1" smtClean="0">
                <a:latin typeface="Calibri Light" panose="020F0302020204030204" pitchFamily="34" charset="0"/>
                <a:cs typeface="Calibri Light" panose="020F0302020204030204" pitchFamily="34" charset="0"/>
              </a:rPr>
              <a:t>DirecciónMemoria</a:t>
            </a:r>
            <a:r>
              <a:rPr lang="es-ES" sz="2400" b="1" dirty="0" smtClean="0">
                <a:latin typeface="Calibri Light" panose="020F0302020204030204" pitchFamily="34" charset="0"/>
                <a:cs typeface="Calibri Light" panose="020F0302020204030204" pitchFamily="34" charset="0"/>
              </a:rPr>
              <a:t>], </a:t>
            </a:r>
            <a:r>
              <a:rPr lang="es-ES" sz="2400" b="1" dirty="0" err="1">
                <a:latin typeface="Calibri Light" panose="020F0302020204030204" pitchFamily="34" charset="0"/>
                <a:cs typeface="Calibri Light" panose="020F0302020204030204" pitchFamily="34" charset="0"/>
              </a:rPr>
              <a:t>reg</a:t>
            </a:r>
            <a:r>
              <a:rPr lang="es-ES" sz="2400" dirty="0">
                <a:latin typeface="Calibri Light" panose="020F0302020204030204" pitchFamily="34" charset="0"/>
                <a:cs typeface="Calibri Light" panose="020F0302020204030204" pitchFamily="34" charset="0"/>
              </a:rPr>
              <a:t>: permite copiar valores desde un registro a una dirección de memoria.</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MOV</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9436550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fontScale="92500" lnSpcReduction="10000"/>
          </a:bodyPr>
          <a:lstStyle/>
          <a:p>
            <a:pPr marL="0" indent="0">
              <a:buNone/>
            </a:pPr>
            <a:r>
              <a:rPr lang="es-ES" sz="2400" b="1" dirty="0" smtClean="0">
                <a:latin typeface="Calibri Light" panose="020F0302020204030204" pitchFamily="34" charset="0"/>
                <a:cs typeface="Calibri Light" panose="020F0302020204030204" pitchFamily="34" charset="0"/>
              </a:rPr>
              <a:t>Ejemplo</a:t>
            </a:r>
          </a:p>
          <a:p>
            <a:pPr marL="0" indent="0">
              <a:buNone/>
            </a:pPr>
            <a:r>
              <a:rPr lang="es-ES" sz="2400" b="1" dirty="0" err="1" smtClean="0">
                <a:latin typeface="Calibri Light" panose="020F0302020204030204" pitchFamily="34" charset="0"/>
                <a:cs typeface="Calibri Light" panose="020F0302020204030204" pitchFamily="34" charset="0"/>
              </a:rPr>
              <a:t>mov</a:t>
            </a:r>
            <a:r>
              <a:rPr lang="es-ES" sz="2400" b="1" dirty="0" smtClean="0">
                <a:latin typeface="Calibri Light" panose="020F0302020204030204" pitchFamily="34" charset="0"/>
                <a:cs typeface="Calibri Light" panose="020F0302020204030204" pitchFamily="34" charset="0"/>
              </a:rPr>
              <a:t> </a:t>
            </a:r>
            <a:r>
              <a:rPr lang="es-ES" sz="2400" b="1" dirty="0">
                <a:latin typeface="Calibri Light" panose="020F0302020204030204" pitchFamily="34" charset="0"/>
                <a:cs typeface="Calibri Light" panose="020F0302020204030204" pitchFamily="34" charset="0"/>
              </a:rPr>
              <a:t>var1, 0x0000 </a:t>
            </a:r>
          </a:p>
          <a:p>
            <a:pPr marL="0" indent="0">
              <a:buNone/>
            </a:pPr>
            <a:r>
              <a:rPr lang="es-ES" sz="2400" dirty="0">
                <a:latin typeface="Calibri Light" panose="020F0302020204030204" pitchFamily="34" charset="0"/>
                <a:cs typeface="Calibri Light" panose="020F0302020204030204" pitchFamily="34" charset="0"/>
              </a:rPr>
              <a:t>Se </a:t>
            </a:r>
            <a:r>
              <a:rPr lang="es-ES" sz="2400" dirty="0" smtClean="0">
                <a:latin typeface="Calibri Light" panose="020F0302020204030204" pitchFamily="34" charset="0"/>
                <a:cs typeface="Calibri Light" panose="020F0302020204030204" pitchFamily="34" charset="0"/>
              </a:rPr>
              <a:t>sobrescribirá </a:t>
            </a:r>
            <a:r>
              <a:rPr lang="es-ES" sz="2400" dirty="0">
                <a:latin typeface="Calibri Light" panose="020F0302020204030204" pitchFamily="34" charset="0"/>
                <a:cs typeface="Calibri Light" panose="020F0302020204030204" pitchFamily="34" charset="0"/>
              </a:rPr>
              <a:t>el contenido de var1 con el valor 1234; en lenguaje de programación estructurada:</a:t>
            </a:r>
          </a:p>
          <a:p>
            <a:pPr marL="0" indent="0">
              <a:buNone/>
            </a:pPr>
            <a:r>
              <a:rPr lang="es-ES" sz="2400" b="1" dirty="0">
                <a:latin typeface="Calibri Light" panose="020F0302020204030204" pitchFamily="34" charset="0"/>
                <a:cs typeface="Calibri Light" panose="020F0302020204030204" pitchFamily="34" charset="0"/>
              </a:rPr>
              <a:t>var1=0000</a:t>
            </a:r>
          </a:p>
          <a:p>
            <a:pPr marL="0" indent="0">
              <a:buNone/>
            </a:pPr>
            <a:endParaRPr lang="es-ES" sz="2400" dirty="0">
              <a:latin typeface="Calibri Light" panose="020F0302020204030204" pitchFamily="34" charset="0"/>
              <a:cs typeface="Calibri Light" panose="020F0302020204030204" pitchFamily="34" charset="0"/>
            </a:endParaRPr>
          </a:p>
          <a:p>
            <a:pPr marL="0" indent="0">
              <a:buNone/>
            </a:pPr>
            <a:r>
              <a:rPr lang="es-ES" sz="2400" b="1" dirty="0" err="1">
                <a:latin typeface="Calibri Light" panose="020F0302020204030204" pitchFamily="34" charset="0"/>
                <a:cs typeface="Calibri Light" panose="020F0302020204030204" pitchFamily="34" charset="0"/>
              </a:rPr>
              <a:t>mov</a:t>
            </a:r>
            <a:r>
              <a:rPr lang="es-ES" sz="2400" b="1" dirty="0">
                <a:latin typeface="Calibri Light" panose="020F0302020204030204" pitchFamily="34" charset="0"/>
                <a:cs typeface="Calibri Light" panose="020F0302020204030204" pitchFamily="34" charset="0"/>
              </a:rPr>
              <a:t> var1, var2</a:t>
            </a:r>
          </a:p>
          <a:p>
            <a:pPr marL="0" indent="0">
              <a:buNone/>
            </a:pPr>
            <a:r>
              <a:rPr lang="es-ES" sz="2400" dirty="0">
                <a:latin typeface="Calibri Light" panose="020F0302020204030204" pitchFamily="34" charset="0"/>
                <a:cs typeface="Calibri Light" panose="020F0302020204030204" pitchFamily="34" charset="0"/>
              </a:rPr>
              <a:t>Se </a:t>
            </a:r>
            <a:r>
              <a:rPr lang="es-ES" sz="2400" dirty="0" smtClean="0">
                <a:latin typeface="Calibri Light" panose="020F0302020204030204" pitchFamily="34" charset="0"/>
                <a:cs typeface="Calibri Light" panose="020F0302020204030204" pitchFamily="34" charset="0"/>
              </a:rPr>
              <a:t>sobrescribirá </a:t>
            </a:r>
            <a:r>
              <a:rPr lang="es-ES" sz="2400" dirty="0">
                <a:latin typeface="Calibri Light" panose="020F0302020204030204" pitchFamily="34" charset="0"/>
                <a:cs typeface="Calibri Light" panose="020F0302020204030204" pitchFamily="34" charset="0"/>
              </a:rPr>
              <a:t>el contenido de var1 con lo que tenga var2; en lenguaje de programación estructurada:</a:t>
            </a:r>
          </a:p>
          <a:p>
            <a:pPr marL="0" indent="0">
              <a:buNone/>
            </a:pPr>
            <a:r>
              <a:rPr lang="es-ES" sz="2400" b="1" dirty="0">
                <a:latin typeface="Calibri Light" panose="020F0302020204030204" pitchFamily="34" charset="0"/>
                <a:cs typeface="Calibri Light" panose="020F0302020204030204" pitchFamily="34" charset="0"/>
              </a:rPr>
              <a:t>var1=var2</a:t>
            </a:r>
          </a:p>
          <a:p>
            <a:pPr marL="0" indent="0">
              <a:buNone/>
            </a:pPr>
            <a:endParaRPr lang="es-ES" sz="2400"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MOV</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9462970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MOV</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1062458" y="1722302"/>
            <a:ext cx="10067084" cy="3393354"/>
          </a:xfrm>
          <a:prstGeom prst="rect">
            <a:avLst/>
          </a:prstGeom>
        </p:spPr>
      </p:pic>
    </p:spTree>
    <p:extLst>
      <p:ext uri="{BB962C8B-B14F-4D97-AF65-F5344CB8AC3E}">
        <p14:creationId xmlns:p14="http://schemas.microsoft.com/office/powerpoint/2010/main" val="2636935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fontScale="92500" lnSpcReduction="20000"/>
          </a:bodyPr>
          <a:lstStyle/>
          <a:p>
            <a:pPr marL="0" indent="0">
              <a:buNone/>
            </a:pPr>
            <a:r>
              <a:rPr lang="es-ES" sz="2400" dirty="0">
                <a:latin typeface="Calibri Light" panose="020F0302020204030204" pitchFamily="34" charset="0"/>
                <a:cs typeface="Calibri Light" panose="020F0302020204030204" pitchFamily="34" charset="0"/>
              </a:rPr>
              <a:t>Un operando de una instrucción puede ser </a:t>
            </a:r>
            <a:r>
              <a:rPr lang="es-ES" sz="2400" dirty="0" err="1">
                <a:latin typeface="Calibri Light" panose="020F0302020204030204" pitchFamily="34" charset="0"/>
                <a:cs typeface="Calibri Light" panose="020F0302020204030204" pitchFamily="34" charset="0"/>
              </a:rPr>
              <a:t>dereferenciado</a:t>
            </a:r>
            <a:r>
              <a:rPr lang="es-ES" sz="2400" dirty="0">
                <a:latin typeface="Calibri Light" panose="020F0302020204030204" pitchFamily="34" charset="0"/>
                <a:cs typeface="Calibri Light" panose="020F0302020204030204" pitchFamily="34" charset="0"/>
              </a:rPr>
              <a:t> como puntero si está rodeado de corchetes. El uso de corchetes en las direcciones como </a:t>
            </a:r>
            <a:r>
              <a:rPr lang="es-ES" sz="2400" b="1" dirty="0">
                <a:latin typeface="Calibri Light" panose="020F0302020204030204" pitchFamily="34" charset="0"/>
                <a:cs typeface="Calibri Light" panose="020F0302020204030204" pitchFamily="34" charset="0"/>
              </a:rPr>
              <a:t>[0x08048510]</a:t>
            </a:r>
            <a:r>
              <a:rPr lang="es-ES" sz="2400" dirty="0">
                <a:latin typeface="Calibri Light" panose="020F0302020204030204" pitchFamily="34" charset="0"/>
                <a:cs typeface="Calibri Light" panose="020F0302020204030204" pitchFamily="34" charset="0"/>
              </a:rPr>
              <a:t> es similar a su uso en los </a:t>
            </a:r>
            <a:r>
              <a:rPr lang="es-ES" sz="2400" dirty="0" err="1">
                <a:latin typeface="Calibri Light" panose="020F0302020204030204" pitchFamily="34" charset="0"/>
                <a:cs typeface="Calibri Light" panose="020F0302020204030204" pitchFamily="34" charset="0"/>
              </a:rPr>
              <a:t>arrays</a:t>
            </a:r>
            <a:r>
              <a:rPr lang="es-ES" sz="2400" dirty="0">
                <a:latin typeface="Calibri Light" panose="020F0302020204030204" pitchFamily="34" charset="0"/>
                <a:cs typeface="Calibri Light" panose="020F0302020204030204" pitchFamily="34" charset="0"/>
              </a:rPr>
              <a:t> como </a:t>
            </a:r>
            <a:r>
              <a:rPr lang="es-ES" sz="2400" b="1" dirty="0" err="1">
                <a:latin typeface="Calibri Light" panose="020F0302020204030204" pitchFamily="34" charset="0"/>
                <a:cs typeface="Calibri Light" panose="020F0302020204030204" pitchFamily="34" charset="0"/>
              </a:rPr>
              <a:t>array</a:t>
            </a:r>
            <a:r>
              <a:rPr lang="es-ES" sz="2400" b="1" dirty="0">
                <a:latin typeface="Calibri Light" panose="020F0302020204030204" pitchFamily="34" charset="0"/>
                <a:cs typeface="Calibri Light" panose="020F0302020204030204" pitchFamily="34" charset="0"/>
              </a:rPr>
              <a:t>[2]</a:t>
            </a:r>
            <a:r>
              <a:rPr lang="es-ES" sz="2400" dirty="0">
                <a:latin typeface="Calibri Light" panose="020F0302020204030204" pitchFamily="34" charset="0"/>
                <a:cs typeface="Calibri Light" panose="020F0302020204030204" pitchFamily="34" charset="0"/>
              </a:rPr>
              <a:t>. En vez de un índice se usa una dirección de memoria para localizar un valor</a:t>
            </a:r>
            <a:r>
              <a:rPr lang="es-ES" sz="2400" dirty="0" smtClean="0">
                <a:latin typeface="Calibri Light" panose="020F0302020204030204" pitchFamily="34" charset="0"/>
                <a:cs typeface="Calibri Light" panose="020F0302020204030204" pitchFamily="34" charset="0"/>
              </a:rPr>
              <a:t>.</a:t>
            </a:r>
          </a:p>
          <a:p>
            <a:pPr marL="0" indent="0">
              <a:buNone/>
            </a:pPr>
            <a:endParaRPr lang="es-ES" sz="2400" dirty="0" smtClean="0">
              <a:latin typeface="Calibri Light" panose="020F0302020204030204" pitchFamily="34" charset="0"/>
              <a:cs typeface="Calibri Light" panose="020F0302020204030204" pitchFamily="34" charset="0"/>
            </a:endParaRPr>
          </a:p>
          <a:p>
            <a:pPr marL="804863" indent="-457200">
              <a:buClrTx/>
              <a:buFont typeface="+mj-lt"/>
              <a:buAutoNum type="arabicPeriod"/>
            </a:pPr>
            <a:r>
              <a:rPr lang="es-ES" sz="2400" b="1" dirty="0">
                <a:latin typeface="Calibri Light" panose="020F0302020204030204" pitchFamily="34" charset="0"/>
                <a:cs typeface="Calibri Light" panose="020F0302020204030204" pitchFamily="34" charset="0"/>
              </a:rPr>
              <a:t>Con [ ]: </a:t>
            </a:r>
            <a:r>
              <a:rPr lang="es-ES" sz="2400" b="1" dirty="0" err="1">
                <a:latin typeface="Calibri Light" panose="020F0302020204030204" pitchFamily="34" charset="0"/>
                <a:cs typeface="Calibri Light" panose="020F0302020204030204" pitchFamily="34" charset="0"/>
              </a:rPr>
              <a:t>mov</a:t>
            </a:r>
            <a:r>
              <a:rPr lang="es-ES" sz="2400" b="1" dirty="0">
                <a:latin typeface="Calibri Light" panose="020F0302020204030204" pitchFamily="34" charset="0"/>
                <a:cs typeface="Calibri Light" panose="020F0302020204030204" pitchFamily="34" charset="0"/>
              </a:rPr>
              <a:t> </a:t>
            </a:r>
            <a:r>
              <a:rPr lang="es-ES" sz="2400" b="1" dirty="0" err="1">
                <a:latin typeface="Calibri Light" panose="020F0302020204030204" pitchFamily="34" charset="0"/>
                <a:cs typeface="Calibri Light" panose="020F0302020204030204" pitchFamily="34" charset="0"/>
              </a:rPr>
              <a:t>eax</a:t>
            </a:r>
            <a:r>
              <a:rPr lang="es-ES" sz="2400" b="1" dirty="0">
                <a:latin typeface="Calibri Light" panose="020F0302020204030204" pitchFamily="34" charset="0"/>
                <a:cs typeface="Calibri Light" panose="020F0302020204030204" pitchFamily="34" charset="0"/>
              </a:rPr>
              <a:t>, [</a:t>
            </a:r>
            <a:r>
              <a:rPr lang="es-ES" sz="2400" b="1" dirty="0" err="1" smtClean="0">
                <a:latin typeface="Calibri Light" panose="020F0302020204030204" pitchFamily="34" charset="0"/>
                <a:cs typeface="Calibri Light" panose="020F0302020204030204" pitchFamily="34" charset="0"/>
              </a:rPr>
              <a:t>ebx</a:t>
            </a:r>
            <a:r>
              <a:rPr lang="es-ES" sz="2400" b="1" dirty="0" smtClean="0">
                <a:latin typeface="Calibri Light" panose="020F0302020204030204" pitchFamily="34" charset="0"/>
                <a:cs typeface="Calibri Light" panose="020F0302020204030204" pitchFamily="34" charset="0"/>
              </a:rPr>
              <a:t>]</a:t>
            </a:r>
            <a:r>
              <a:rPr lang="es-ES" sz="2400" dirty="0" smtClean="0">
                <a:latin typeface="Calibri Light" panose="020F0302020204030204" pitchFamily="34" charset="0"/>
                <a:cs typeface="Calibri Light" panose="020F0302020204030204" pitchFamily="34" charset="0"/>
              </a:rPr>
              <a:t> Al </a:t>
            </a:r>
            <a:r>
              <a:rPr lang="es-ES" sz="2400" dirty="0">
                <a:latin typeface="Calibri Light" panose="020F0302020204030204" pitchFamily="34" charset="0"/>
                <a:cs typeface="Calibri Light" panose="020F0302020204030204" pitchFamily="34" charset="0"/>
              </a:rPr>
              <a:t>segundo operando de </a:t>
            </a:r>
            <a:r>
              <a:rPr lang="es-ES" sz="2400" b="1" dirty="0" smtClean="0">
                <a:latin typeface="Calibri Light" panose="020F0302020204030204" pitchFamily="34" charset="0"/>
                <a:cs typeface="Calibri Light" panose="020F0302020204030204" pitchFamily="34" charset="0"/>
              </a:rPr>
              <a:t>MOV</a:t>
            </a:r>
            <a:r>
              <a:rPr lang="es-ES" sz="2400" dirty="0" smtClean="0">
                <a:latin typeface="Calibri Light" panose="020F0302020204030204" pitchFamily="34" charset="0"/>
                <a:cs typeface="Calibri Light" panose="020F0302020204030204" pitchFamily="34" charset="0"/>
              </a:rPr>
              <a:t> </a:t>
            </a:r>
            <a:r>
              <a:rPr lang="es-ES" sz="2400" dirty="0">
                <a:latin typeface="Calibri Light" panose="020F0302020204030204" pitchFamily="34" charset="0"/>
                <a:cs typeface="Calibri Light" panose="020F0302020204030204" pitchFamily="34" charset="0"/>
              </a:rPr>
              <a:t>se </a:t>
            </a:r>
            <a:r>
              <a:rPr lang="es-ES" sz="2400" dirty="0" smtClean="0">
                <a:latin typeface="Calibri Light" panose="020F0302020204030204" pitchFamily="34" charset="0"/>
                <a:cs typeface="Calibri Light" panose="020F0302020204030204" pitchFamily="34" charset="0"/>
              </a:rPr>
              <a:t>le </a:t>
            </a:r>
            <a:r>
              <a:rPr lang="es-ES" sz="2400" dirty="0">
                <a:latin typeface="Calibri Light" panose="020F0302020204030204" pitchFamily="34" charset="0"/>
                <a:cs typeface="Calibri Light" panose="020F0302020204030204" pitchFamily="34" charset="0"/>
              </a:rPr>
              <a:t>trata como un puntero, </a:t>
            </a:r>
            <a:r>
              <a:rPr lang="es-ES" sz="2400" dirty="0" smtClean="0">
                <a:latin typeface="Calibri Light" panose="020F0302020204030204" pitchFamily="34" charset="0"/>
                <a:cs typeface="Calibri Light" panose="020F0302020204030204" pitchFamily="34" charset="0"/>
              </a:rPr>
              <a:t>sigue </a:t>
            </a:r>
            <a:r>
              <a:rPr lang="es-ES" sz="2400" dirty="0">
                <a:latin typeface="Calibri Light" panose="020F0302020204030204" pitchFamily="34" charset="0"/>
                <a:cs typeface="Calibri Light" panose="020F0302020204030204" pitchFamily="34" charset="0"/>
              </a:rPr>
              <a:t>esa dirección y se copia el valor almacenado </a:t>
            </a:r>
            <a:r>
              <a:rPr lang="es-ES" sz="2400" dirty="0" smtClean="0">
                <a:latin typeface="Calibri Light" panose="020F0302020204030204" pitchFamily="34" charset="0"/>
                <a:cs typeface="Calibri Light" panose="020F0302020204030204" pitchFamily="34" charset="0"/>
              </a:rPr>
              <a:t>en la </a:t>
            </a:r>
            <a:r>
              <a:rPr lang="es-ES" sz="2400" b="1" dirty="0" smtClean="0">
                <a:latin typeface="Calibri Light" panose="020F0302020204030204" pitchFamily="34" charset="0"/>
                <a:cs typeface="Calibri Light" panose="020F0302020204030204" pitchFamily="34" charset="0"/>
              </a:rPr>
              <a:t>EAX</a:t>
            </a:r>
            <a:r>
              <a:rPr lang="es-ES" sz="2400" dirty="0" smtClean="0">
                <a:latin typeface="Calibri Light" panose="020F0302020204030204" pitchFamily="34" charset="0"/>
                <a:cs typeface="Calibri Light" panose="020F0302020204030204" pitchFamily="34" charset="0"/>
              </a:rPr>
              <a:t>.</a:t>
            </a:r>
          </a:p>
          <a:p>
            <a:pPr marL="804863" indent="-457200">
              <a:buClrTx/>
              <a:buFont typeface="+mj-lt"/>
              <a:buAutoNum type="arabicPeriod"/>
            </a:pPr>
            <a:endParaRPr lang="es-ES" sz="2400" dirty="0" smtClean="0">
              <a:latin typeface="Calibri Light" panose="020F0302020204030204" pitchFamily="34" charset="0"/>
              <a:cs typeface="Calibri Light" panose="020F0302020204030204" pitchFamily="34" charset="0"/>
            </a:endParaRPr>
          </a:p>
          <a:p>
            <a:pPr marL="804863" indent="-457200">
              <a:buClrTx/>
              <a:buFont typeface="+mj-lt"/>
              <a:buAutoNum type="arabicPeriod"/>
            </a:pPr>
            <a:r>
              <a:rPr lang="es-ES" sz="2400" b="1" dirty="0">
                <a:latin typeface="Calibri Light" panose="020F0302020204030204" pitchFamily="34" charset="0"/>
                <a:cs typeface="Calibri Light" panose="020F0302020204030204" pitchFamily="34" charset="0"/>
              </a:rPr>
              <a:t>Sin [ ]: </a:t>
            </a:r>
            <a:r>
              <a:rPr lang="es-ES" sz="2400" b="1" dirty="0" err="1">
                <a:latin typeface="Calibri Light" panose="020F0302020204030204" pitchFamily="34" charset="0"/>
                <a:cs typeface="Calibri Light" panose="020F0302020204030204" pitchFamily="34" charset="0"/>
              </a:rPr>
              <a:t>mov</a:t>
            </a:r>
            <a:r>
              <a:rPr lang="es-ES" sz="2400" b="1" dirty="0">
                <a:latin typeface="Calibri Light" panose="020F0302020204030204" pitchFamily="34" charset="0"/>
                <a:cs typeface="Calibri Light" panose="020F0302020204030204" pitchFamily="34" charset="0"/>
              </a:rPr>
              <a:t> </a:t>
            </a:r>
            <a:r>
              <a:rPr lang="es-ES" sz="2400" b="1" dirty="0" err="1">
                <a:latin typeface="Calibri Light" panose="020F0302020204030204" pitchFamily="34" charset="0"/>
                <a:cs typeface="Calibri Light" panose="020F0302020204030204" pitchFamily="34" charset="0"/>
              </a:rPr>
              <a:t>eax</a:t>
            </a:r>
            <a:r>
              <a:rPr lang="es-ES" sz="2400" b="1" dirty="0">
                <a:latin typeface="Calibri Light" panose="020F0302020204030204" pitchFamily="34" charset="0"/>
                <a:cs typeface="Calibri Light" panose="020F0302020204030204" pitchFamily="34" charset="0"/>
              </a:rPr>
              <a:t>, </a:t>
            </a:r>
            <a:r>
              <a:rPr lang="es-ES" sz="2400" b="1" dirty="0" err="1" smtClean="0">
                <a:latin typeface="Calibri Light" panose="020F0302020204030204" pitchFamily="34" charset="0"/>
                <a:cs typeface="Calibri Light" panose="020F0302020204030204" pitchFamily="34" charset="0"/>
              </a:rPr>
              <a:t>ebx</a:t>
            </a:r>
            <a:r>
              <a:rPr lang="es-ES" sz="2400" dirty="0" smtClean="0">
                <a:latin typeface="Calibri Light" panose="020F0302020204030204" pitchFamily="34" charset="0"/>
                <a:cs typeface="Calibri Light" panose="020F0302020204030204" pitchFamily="34" charset="0"/>
              </a:rPr>
              <a:t> Al </a:t>
            </a:r>
            <a:r>
              <a:rPr lang="es-ES" sz="2400" dirty="0">
                <a:latin typeface="Calibri Light" panose="020F0302020204030204" pitchFamily="34" charset="0"/>
                <a:cs typeface="Calibri Light" panose="020F0302020204030204" pitchFamily="34" charset="0"/>
              </a:rPr>
              <a:t>no usar corchetes, el segundo operando consiste en el contenido de </a:t>
            </a:r>
            <a:r>
              <a:rPr lang="es-ES" sz="2400" b="1" dirty="0" smtClean="0">
                <a:latin typeface="Calibri Light" panose="020F0302020204030204" pitchFamily="34" charset="0"/>
                <a:cs typeface="Calibri Light" panose="020F0302020204030204" pitchFamily="34" charset="0"/>
              </a:rPr>
              <a:t>EBX</a:t>
            </a:r>
            <a:r>
              <a:rPr lang="es-ES" sz="2400" dirty="0" smtClean="0">
                <a:latin typeface="Calibri Light" panose="020F0302020204030204" pitchFamily="34" charset="0"/>
                <a:cs typeface="Calibri Light" panose="020F0302020204030204" pitchFamily="34" charset="0"/>
              </a:rPr>
              <a:t> </a:t>
            </a:r>
            <a:r>
              <a:rPr lang="es-ES" sz="2400" dirty="0">
                <a:latin typeface="Calibri Light" panose="020F0302020204030204" pitchFamily="34" charset="0"/>
                <a:cs typeface="Calibri Light" panose="020F0302020204030204" pitchFamily="34" charset="0"/>
              </a:rPr>
              <a:t>(no entendido ya como puntero), por lo que se lo copia directamente en </a:t>
            </a:r>
            <a:r>
              <a:rPr lang="es-ES" sz="2400" b="1" dirty="0" smtClean="0">
                <a:latin typeface="Calibri Light" panose="020F0302020204030204" pitchFamily="34" charset="0"/>
                <a:cs typeface="Calibri Light" panose="020F0302020204030204" pitchFamily="34" charset="0"/>
              </a:rPr>
              <a:t>EAX</a:t>
            </a:r>
            <a:r>
              <a:rPr lang="es-ES" sz="2400" dirty="0" smtClean="0">
                <a:latin typeface="Calibri Light" panose="020F0302020204030204" pitchFamily="34" charset="0"/>
                <a:cs typeface="Calibri Light" panose="020F0302020204030204" pitchFamily="34" charset="0"/>
              </a:rPr>
              <a:t>.</a:t>
            </a:r>
            <a:endParaRPr lang="es-ES" sz="2400"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MOV</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10851433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Índice</a:t>
            </a:r>
            <a:endParaRPr lang="es-ES" dirty="0"/>
          </a:p>
        </p:txBody>
      </p:sp>
      <p:sp>
        <p:nvSpPr>
          <p:cNvPr id="3" name="Marcador de contenido 2"/>
          <p:cNvSpPr>
            <a:spLocks noGrp="1"/>
          </p:cNvSpPr>
          <p:nvPr>
            <p:ph idx="1"/>
          </p:nvPr>
        </p:nvSpPr>
        <p:spPr>
          <a:xfrm>
            <a:off x="1296865" y="1370855"/>
            <a:ext cx="10211460" cy="4686487"/>
          </a:xfrm>
        </p:spPr>
        <p:txBody>
          <a:bodyPr>
            <a:noAutofit/>
          </a:bodyPr>
          <a:lstStyle/>
          <a:p>
            <a:pPr marL="0" indent="0">
              <a:buNone/>
            </a:pPr>
            <a:r>
              <a:rPr lang="es-ES" sz="2800" b="1" dirty="0" smtClean="0">
                <a:latin typeface="Calibri Light" panose="020F0302020204030204" pitchFamily="34" charset="0"/>
                <a:cs typeface="Calibri Light" panose="020F0302020204030204" pitchFamily="34" charset="0"/>
              </a:rPr>
              <a:t>Conceptos de </a:t>
            </a:r>
            <a:r>
              <a:rPr lang="es-ES" sz="2800" b="1" dirty="0" err="1" smtClean="0">
                <a:latin typeface="Calibri Light" panose="020F0302020204030204" pitchFamily="34" charset="0"/>
                <a:cs typeface="Calibri Light" panose="020F0302020204030204" pitchFamily="34" charset="0"/>
              </a:rPr>
              <a:t>debugging</a:t>
            </a:r>
            <a:r>
              <a:rPr lang="es-ES" sz="2800" b="1" dirty="0" smtClean="0">
                <a:latin typeface="Calibri Light" panose="020F0302020204030204" pitchFamily="34" charset="0"/>
                <a:cs typeface="Calibri Light" panose="020F0302020204030204" pitchFamily="34" charset="0"/>
              </a:rPr>
              <a:t> y </a:t>
            </a:r>
            <a:r>
              <a:rPr lang="es-ES" sz="2800" b="1" dirty="0" err="1" smtClean="0">
                <a:latin typeface="Calibri Light" panose="020F0302020204030204" pitchFamily="34" charset="0"/>
                <a:cs typeface="Calibri Light" panose="020F0302020204030204" pitchFamily="34" charset="0"/>
              </a:rPr>
              <a:t>fuzzing</a:t>
            </a:r>
            <a:endParaRPr lang="es-ES" sz="2800" b="1" dirty="0" smtClean="0">
              <a:latin typeface="Calibri Light" panose="020F0302020204030204" pitchFamily="34" charset="0"/>
              <a:cs typeface="Calibri Light" panose="020F0302020204030204" pitchFamily="34" charset="0"/>
            </a:endParaRPr>
          </a:p>
          <a:p>
            <a:pPr marL="0" indent="0">
              <a:buNone/>
            </a:pP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1.1</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hlinkClick r:id="rId2" action="ppaction://hlinksldjump"/>
              </a:rPr>
              <a:t>Definiciones</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		3</a:t>
            </a:r>
            <a:endParaRPr lang="es-ES" sz="2200" b="1" dirty="0">
              <a:latin typeface="Calibri Light" panose="020F0302020204030204" pitchFamily="34" charset="0"/>
              <a:cs typeface="Calibri Light" panose="020F0302020204030204" pitchFamily="34" charset="0"/>
            </a:endParaRPr>
          </a:p>
          <a:p>
            <a:pPr marL="0" indent="0">
              <a:buNone/>
            </a:pP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1.2</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hlinkClick r:id="rId3" action="ppaction://hlinksldjump"/>
              </a:rPr>
              <a:t>Ensamblado</a:t>
            </a:r>
            <a:r>
              <a:rPr lang="es-ES" sz="2200" b="1" dirty="0" smtClean="0">
                <a:latin typeface="Calibri Light" panose="020F0302020204030204" pitchFamily="34" charset="0"/>
                <a:cs typeface="Calibri Light" panose="020F0302020204030204" pitchFamily="34" charset="0"/>
              </a:rPr>
              <a:t>	</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	</a:t>
            </a:r>
            <a:r>
              <a:rPr lang="es-ES" sz="2200" b="1" dirty="0">
                <a:latin typeface="Calibri Light" panose="020F0302020204030204" pitchFamily="34" charset="0"/>
                <a:cs typeface="Calibri Light" panose="020F0302020204030204" pitchFamily="34" charset="0"/>
              </a:rPr>
              <a:t>7</a:t>
            </a:r>
            <a:endParaRPr lang="es-ES" sz="2200" b="1" dirty="0" smtClean="0">
              <a:latin typeface="Calibri Light" panose="020F0302020204030204" pitchFamily="34" charset="0"/>
              <a:cs typeface="Calibri Light" panose="020F0302020204030204" pitchFamily="34" charset="0"/>
            </a:endParaRPr>
          </a:p>
          <a:p>
            <a:pPr marL="0" indent="0">
              <a:buNone/>
            </a:pP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1.3	</a:t>
            </a:r>
            <a:r>
              <a:rPr lang="es-ES" sz="2200" b="1" dirty="0" smtClean="0">
                <a:latin typeface="Calibri Light" panose="020F0302020204030204" pitchFamily="34" charset="0"/>
                <a:cs typeface="Calibri Light" panose="020F0302020204030204" pitchFamily="34" charset="0"/>
                <a:hlinkClick r:id="rId4" action="ppaction://hlinksldjump"/>
              </a:rPr>
              <a:t>EIP</a:t>
            </a:r>
            <a:r>
              <a:rPr lang="es-ES" sz="2200" b="1" dirty="0" smtClean="0">
                <a:latin typeface="Calibri Light" panose="020F0302020204030204" pitchFamily="34" charset="0"/>
                <a:cs typeface="Calibri Light" panose="020F0302020204030204" pitchFamily="34" charset="0"/>
              </a:rPr>
              <a:t>							15</a:t>
            </a:r>
            <a:endParaRPr lang="es-ES" sz="2200" b="1" dirty="0">
              <a:latin typeface="Calibri Light" panose="020F0302020204030204" pitchFamily="34" charset="0"/>
              <a:cs typeface="Calibri Light" panose="020F0302020204030204" pitchFamily="34" charset="0"/>
            </a:endParaRPr>
          </a:p>
          <a:p>
            <a:pPr marL="0" indent="0">
              <a:buNone/>
            </a:pP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1.4</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hlinkClick r:id="rId5" action="ppaction://hlinksldjump"/>
              </a:rPr>
              <a:t>Instrucciones</a:t>
            </a:r>
            <a:r>
              <a:rPr lang="es-ES" sz="2200" b="1" dirty="0" smtClean="0">
                <a:latin typeface="Calibri Light" panose="020F0302020204030204" pitchFamily="34" charset="0"/>
                <a:cs typeface="Calibri Light" panose="020F0302020204030204" pitchFamily="34" charset="0"/>
              </a:rPr>
              <a:t>	</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		16</a:t>
            </a:r>
          </a:p>
          <a:p>
            <a:pPr marL="0" indent="0">
              <a:buNone/>
            </a:pP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1.5	</a:t>
            </a:r>
            <a:r>
              <a:rPr lang="es-ES" sz="2200" b="1" dirty="0" smtClean="0">
                <a:latin typeface="Calibri Light" panose="020F0302020204030204" pitchFamily="34" charset="0"/>
                <a:cs typeface="Calibri Light" panose="020F0302020204030204" pitchFamily="34" charset="0"/>
                <a:hlinkClick r:id="rId6" action="ppaction://hlinksldjump"/>
              </a:rPr>
              <a:t>Prólogo de una función</a:t>
            </a:r>
            <a:r>
              <a:rPr lang="es-ES" sz="2200" b="1" dirty="0" smtClean="0">
                <a:latin typeface="Calibri Light" panose="020F0302020204030204" pitchFamily="34" charset="0"/>
                <a:cs typeface="Calibri Light" panose="020F0302020204030204" pitchFamily="34" charset="0"/>
              </a:rPr>
              <a:t>					40</a:t>
            </a:r>
          </a:p>
          <a:p>
            <a:pPr marL="0" indent="0">
              <a:buNone/>
            </a:pP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1.6	</a:t>
            </a:r>
            <a:r>
              <a:rPr lang="es-ES" sz="2200" b="1" dirty="0" smtClean="0">
                <a:latin typeface="Calibri Light" panose="020F0302020204030204" pitchFamily="34" charset="0"/>
                <a:cs typeface="Calibri Light" panose="020F0302020204030204" pitchFamily="34" charset="0"/>
                <a:hlinkClick r:id="rId7" action="ppaction://hlinksldjump"/>
              </a:rPr>
              <a:t>Epilogo de una función</a:t>
            </a:r>
            <a:r>
              <a:rPr lang="es-ES" sz="2200" b="1" dirty="0" smtClean="0">
                <a:latin typeface="Calibri Light" panose="020F0302020204030204" pitchFamily="34" charset="0"/>
                <a:cs typeface="Calibri Light" panose="020F0302020204030204" pitchFamily="34" charset="0"/>
              </a:rPr>
              <a:t>					41</a:t>
            </a:r>
          </a:p>
          <a:p>
            <a:pPr marL="0" indent="0">
              <a:buNone/>
            </a:pP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1.7	</a:t>
            </a:r>
            <a:r>
              <a:rPr lang="es-ES" sz="2200" b="1" dirty="0" smtClean="0">
                <a:latin typeface="Calibri Light" panose="020F0302020204030204" pitchFamily="34" charset="0"/>
                <a:cs typeface="Calibri Light" panose="020F0302020204030204" pitchFamily="34" charset="0"/>
                <a:hlinkClick r:id="rId8" action="ppaction://hlinksldjump"/>
              </a:rPr>
              <a:t>Dirección de retorno</a:t>
            </a:r>
            <a:r>
              <a:rPr lang="es-ES" sz="2200" b="1" dirty="0" smtClean="0">
                <a:latin typeface="Calibri Light" panose="020F0302020204030204" pitchFamily="34" charset="0"/>
                <a:cs typeface="Calibri Light" panose="020F0302020204030204" pitchFamily="34" charset="0"/>
              </a:rPr>
              <a:t>					43</a:t>
            </a:r>
          </a:p>
          <a:p>
            <a:pPr marL="0" indent="0">
              <a:buNone/>
            </a:pPr>
            <a:r>
              <a:rPr lang="es-ES" sz="2200" b="1" dirty="0" smtClean="0">
                <a:latin typeface="Calibri Light" panose="020F0302020204030204" pitchFamily="34" charset="0"/>
                <a:cs typeface="Calibri Light" panose="020F0302020204030204" pitchFamily="34" charset="0"/>
              </a:rPr>
              <a:t>	1.8</a:t>
            </a:r>
            <a:r>
              <a:rPr lang="es-ES" sz="2200" b="1" dirty="0">
                <a:latin typeface="Calibri Light" panose="020F0302020204030204" pitchFamily="34" charset="0"/>
                <a:cs typeface="Calibri Light" panose="020F0302020204030204" pitchFamily="34" charset="0"/>
              </a:rPr>
              <a:t>	</a:t>
            </a:r>
            <a:r>
              <a:rPr lang="es-ES" sz="2200" b="1" dirty="0" err="1">
                <a:latin typeface="Calibri Light" panose="020F0302020204030204" pitchFamily="34" charset="0"/>
                <a:cs typeface="Calibri Light" panose="020F0302020204030204" pitchFamily="34" charset="0"/>
                <a:hlinkClick r:id="rId9" action="ppaction://hlinksldjump"/>
              </a:rPr>
              <a:t>Reversing</a:t>
            </a:r>
            <a:r>
              <a:rPr lang="es-ES" sz="2200" b="1" dirty="0">
                <a:latin typeface="Calibri Light" panose="020F0302020204030204" pitchFamily="34" charset="0"/>
                <a:cs typeface="Calibri Light" panose="020F0302020204030204" pitchFamily="34" charset="0"/>
                <a:hlinkClick r:id="rId9" action="ppaction://hlinksldjump"/>
              </a:rPr>
              <a:t> estático</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49</a:t>
            </a:r>
          </a:p>
          <a:p>
            <a:pPr marL="0" indent="0">
              <a:buNone/>
            </a:pP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1.9	</a:t>
            </a:r>
            <a:r>
              <a:rPr lang="es-ES" sz="2200" b="1" dirty="0" smtClean="0">
                <a:latin typeface="Calibri Light" panose="020F0302020204030204" pitchFamily="34" charset="0"/>
                <a:cs typeface="Calibri Light" panose="020F0302020204030204" pitchFamily="34" charset="0"/>
                <a:hlinkClick r:id="rId10" action="ppaction://hlinksldjump"/>
              </a:rPr>
              <a:t>Desensambladores: Radare2</a:t>
            </a:r>
            <a:r>
              <a:rPr lang="es-ES" sz="2200" b="1" dirty="0" smtClean="0">
                <a:latin typeface="Calibri Light" panose="020F0302020204030204" pitchFamily="34" charset="0"/>
                <a:cs typeface="Calibri Light" panose="020F0302020204030204" pitchFamily="34" charset="0"/>
              </a:rPr>
              <a:t>				64</a:t>
            </a:r>
            <a:endParaRPr lang="es-ES" sz="2200" b="1" dirty="0">
              <a:latin typeface="Calibri Light" panose="020F0302020204030204" pitchFamily="34" charset="0"/>
              <a:cs typeface="Calibri Light" panose="020F0302020204030204" pitchFamily="34" charset="0"/>
            </a:endParaRPr>
          </a:p>
          <a:p>
            <a:pPr marL="0" indent="0">
              <a:buNone/>
            </a:pPr>
            <a:endParaRPr lang="es-ES" sz="2200" b="1"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1786454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804863" indent="-457200">
              <a:buClrTx/>
              <a:buFont typeface="+mj-lt"/>
              <a:buAutoNum type="arabicPeriod"/>
            </a:pPr>
            <a:r>
              <a:rPr lang="es-ES" sz="2400" b="1" dirty="0" smtClean="0">
                <a:latin typeface="Calibri Light" panose="020F0302020204030204" pitchFamily="34" charset="0"/>
                <a:cs typeface="Calibri Light" panose="020F0302020204030204" pitchFamily="34" charset="0"/>
              </a:rPr>
              <a:t>Con </a:t>
            </a:r>
            <a:r>
              <a:rPr lang="es-ES" sz="2400" b="1" dirty="0">
                <a:latin typeface="Calibri Light" panose="020F0302020204030204" pitchFamily="34" charset="0"/>
                <a:cs typeface="Calibri Light" panose="020F0302020204030204" pitchFamily="34" charset="0"/>
              </a:rPr>
              <a:t>[ ]: </a:t>
            </a:r>
            <a:r>
              <a:rPr lang="es-ES" sz="2400" b="1" dirty="0" err="1">
                <a:latin typeface="Calibri Light" panose="020F0302020204030204" pitchFamily="34" charset="0"/>
                <a:cs typeface="Calibri Light" panose="020F0302020204030204" pitchFamily="34" charset="0"/>
              </a:rPr>
              <a:t>mov</a:t>
            </a:r>
            <a:r>
              <a:rPr lang="es-ES" sz="2400" b="1" dirty="0">
                <a:latin typeface="Calibri Light" panose="020F0302020204030204" pitchFamily="34" charset="0"/>
                <a:cs typeface="Calibri Light" panose="020F0302020204030204" pitchFamily="34" charset="0"/>
              </a:rPr>
              <a:t> </a:t>
            </a:r>
            <a:r>
              <a:rPr lang="es-ES" sz="2400" b="1" dirty="0" err="1">
                <a:latin typeface="Calibri Light" panose="020F0302020204030204" pitchFamily="34" charset="0"/>
                <a:cs typeface="Calibri Light" panose="020F0302020204030204" pitchFamily="34" charset="0"/>
              </a:rPr>
              <a:t>eax</a:t>
            </a:r>
            <a:r>
              <a:rPr lang="es-ES" sz="2400" b="1" dirty="0">
                <a:latin typeface="Calibri Light" panose="020F0302020204030204" pitchFamily="34" charset="0"/>
                <a:cs typeface="Calibri Light" panose="020F0302020204030204" pitchFamily="34" charset="0"/>
              </a:rPr>
              <a:t>, [</a:t>
            </a:r>
            <a:r>
              <a:rPr lang="es-ES" sz="2400" b="1" dirty="0" err="1" smtClean="0">
                <a:latin typeface="Calibri Light" panose="020F0302020204030204" pitchFamily="34" charset="0"/>
                <a:cs typeface="Calibri Light" panose="020F0302020204030204" pitchFamily="34" charset="0"/>
              </a:rPr>
              <a:t>ebx</a:t>
            </a:r>
            <a:r>
              <a:rPr lang="es-ES" sz="2400" b="1" dirty="0" smtClean="0">
                <a:latin typeface="Calibri Light" panose="020F0302020204030204" pitchFamily="34" charset="0"/>
                <a:cs typeface="Calibri Light" panose="020F0302020204030204" pitchFamily="34" charset="0"/>
              </a:rPr>
              <a:t>]</a:t>
            </a:r>
            <a:endParaRPr lang="es-ES" sz="2400"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MOV</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1149093" y="2002685"/>
            <a:ext cx="10109838" cy="3122555"/>
          </a:xfrm>
          <a:prstGeom prst="rect">
            <a:avLst/>
          </a:prstGeom>
        </p:spPr>
      </p:pic>
    </p:spTree>
    <p:extLst>
      <p:ext uri="{BB962C8B-B14F-4D97-AF65-F5344CB8AC3E}">
        <p14:creationId xmlns:p14="http://schemas.microsoft.com/office/powerpoint/2010/main" val="2057203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804863" indent="-457200">
              <a:buClrTx/>
              <a:buFont typeface="+mj-lt"/>
              <a:buAutoNum type="arabicPeriod" startAt="2"/>
            </a:pPr>
            <a:r>
              <a:rPr lang="es-ES" sz="2400" b="1" dirty="0" smtClean="0">
                <a:latin typeface="Calibri Light" panose="020F0302020204030204" pitchFamily="34" charset="0"/>
                <a:cs typeface="Calibri Light" panose="020F0302020204030204" pitchFamily="34" charset="0"/>
              </a:rPr>
              <a:t>Sin </a:t>
            </a:r>
            <a:r>
              <a:rPr lang="es-ES" sz="2400" b="1" dirty="0">
                <a:latin typeface="Calibri Light" panose="020F0302020204030204" pitchFamily="34" charset="0"/>
                <a:cs typeface="Calibri Light" panose="020F0302020204030204" pitchFamily="34" charset="0"/>
              </a:rPr>
              <a:t>[ ]: </a:t>
            </a:r>
            <a:r>
              <a:rPr lang="es-ES" sz="2400" b="1" dirty="0" err="1">
                <a:latin typeface="Calibri Light" panose="020F0302020204030204" pitchFamily="34" charset="0"/>
                <a:cs typeface="Calibri Light" panose="020F0302020204030204" pitchFamily="34" charset="0"/>
              </a:rPr>
              <a:t>mov</a:t>
            </a:r>
            <a:r>
              <a:rPr lang="es-ES" sz="2400" b="1" dirty="0">
                <a:latin typeface="Calibri Light" panose="020F0302020204030204" pitchFamily="34" charset="0"/>
                <a:cs typeface="Calibri Light" panose="020F0302020204030204" pitchFamily="34" charset="0"/>
              </a:rPr>
              <a:t> </a:t>
            </a:r>
            <a:r>
              <a:rPr lang="es-ES" sz="2400" b="1" dirty="0" err="1">
                <a:latin typeface="Calibri Light" panose="020F0302020204030204" pitchFamily="34" charset="0"/>
                <a:cs typeface="Calibri Light" panose="020F0302020204030204" pitchFamily="34" charset="0"/>
              </a:rPr>
              <a:t>eax</a:t>
            </a:r>
            <a:r>
              <a:rPr lang="es-ES" sz="2400" b="1" dirty="0">
                <a:latin typeface="Calibri Light" panose="020F0302020204030204" pitchFamily="34" charset="0"/>
                <a:cs typeface="Calibri Light" panose="020F0302020204030204" pitchFamily="34" charset="0"/>
              </a:rPr>
              <a:t>, </a:t>
            </a:r>
            <a:r>
              <a:rPr lang="es-ES" sz="2400" b="1" dirty="0" err="1" smtClean="0">
                <a:latin typeface="Calibri Light" panose="020F0302020204030204" pitchFamily="34" charset="0"/>
                <a:cs typeface="Calibri Light" panose="020F0302020204030204" pitchFamily="34" charset="0"/>
              </a:rPr>
              <a:t>ebx</a:t>
            </a:r>
            <a:endParaRPr lang="es-ES" sz="2400"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MOV</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1149093" y="2002685"/>
            <a:ext cx="10109838" cy="3373168"/>
          </a:xfrm>
          <a:prstGeom prst="rect">
            <a:avLst/>
          </a:prstGeom>
        </p:spPr>
      </p:pic>
    </p:spTree>
    <p:extLst>
      <p:ext uri="{BB962C8B-B14F-4D97-AF65-F5344CB8AC3E}">
        <p14:creationId xmlns:p14="http://schemas.microsoft.com/office/powerpoint/2010/main" val="22960818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fontScale="92500" lnSpcReduction="10000"/>
          </a:bodyPr>
          <a:lstStyle/>
          <a:p>
            <a:pPr marL="0" indent="0">
              <a:buNone/>
            </a:pPr>
            <a:r>
              <a:rPr lang="es-ES" sz="2400" dirty="0">
                <a:latin typeface="Calibri Light" panose="020F0302020204030204" pitchFamily="34" charset="0"/>
                <a:cs typeface="Calibri Light" panose="020F0302020204030204" pitchFamily="34" charset="0"/>
              </a:rPr>
              <a:t>Las operaciones </a:t>
            </a:r>
            <a:r>
              <a:rPr lang="es-ES" sz="2400" b="1" dirty="0" smtClean="0">
                <a:latin typeface="Calibri Light" panose="020F0302020204030204" pitchFamily="34" charset="0"/>
                <a:cs typeface="Calibri Light" panose="020F0302020204030204" pitchFamily="34" charset="0"/>
              </a:rPr>
              <a:t>PUSH</a:t>
            </a:r>
            <a:r>
              <a:rPr lang="es-ES" sz="2400" dirty="0" smtClean="0">
                <a:latin typeface="Calibri Light" panose="020F0302020204030204" pitchFamily="34" charset="0"/>
                <a:cs typeface="Calibri Light" panose="020F0302020204030204" pitchFamily="34" charset="0"/>
              </a:rPr>
              <a:t>/</a:t>
            </a:r>
            <a:r>
              <a:rPr lang="es-ES" sz="2400" b="1" dirty="0" smtClean="0">
                <a:latin typeface="Calibri Light" panose="020F0302020204030204" pitchFamily="34" charset="0"/>
                <a:cs typeface="Calibri Light" panose="020F0302020204030204" pitchFamily="34" charset="0"/>
              </a:rPr>
              <a:t>POP</a:t>
            </a:r>
            <a:r>
              <a:rPr lang="es-ES" sz="2400" dirty="0" smtClean="0">
                <a:latin typeface="Calibri Light" panose="020F0302020204030204" pitchFamily="34" charset="0"/>
                <a:cs typeface="Calibri Light" panose="020F0302020204030204" pitchFamily="34" charset="0"/>
              </a:rPr>
              <a:t> </a:t>
            </a:r>
            <a:r>
              <a:rPr lang="es-ES" sz="2400" dirty="0">
                <a:latin typeface="Calibri Light" panose="020F0302020204030204" pitchFamily="34" charset="0"/>
                <a:cs typeface="Calibri Light" panose="020F0302020204030204" pitchFamily="34" charset="0"/>
              </a:rPr>
              <a:t>manipulan un área de la memoria de un proceso denominada pila </a:t>
            </a:r>
            <a:r>
              <a:rPr lang="es-ES" sz="2400" dirty="0" smtClean="0">
                <a:latin typeface="Calibri Light" panose="020F0302020204030204" pitchFamily="34" charset="0"/>
                <a:cs typeface="Calibri Light" panose="020F0302020204030204" pitchFamily="34" charset="0"/>
              </a:rPr>
              <a:t>(o </a:t>
            </a:r>
            <a:r>
              <a:rPr lang="es-ES" sz="2400" dirty="0" err="1" smtClean="0">
                <a:latin typeface="Calibri Light" panose="020F0302020204030204" pitchFamily="34" charset="0"/>
                <a:cs typeface="Calibri Light" panose="020F0302020204030204" pitchFamily="34" charset="0"/>
              </a:rPr>
              <a:t>stack</a:t>
            </a:r>
            <a:r>
              <a:rPr lang="es-ES" sz="2400" dirty="0" smtClean="0">
                <a:latin typeface="Calibri Light" panose="020F0302020204030204" pitchFamily="34" charset="0"/>
                <a:cs typeface="Calibri Light" panose="020F0302020204030204" pitchFamily="34" charset="0"/>
              </a:rPr>
              <a:t>), </a:t>
            </a:r>
            <a:r>
              <a:rPr lang="es-ES" sz="2400" dirty="0">
                <a:latin typeface="Calibri Light" panose="020F0302020204030204" pitchFamily="34" charset="0"/>
                <a:cs typeface="Calibri Light" panose="020F0302020204030204" pitchFamily="34" charset="0"/>
              </a:rPr>
              <a:t>que responde a una estructura de datos </a:t>
            </a:r>
            <a:r>
              <a:rPr lang="es-ES" sz="2400" i="1" dirty="0" smtClean="0">
                <a:latin typeface="Calibri Light" panose="020F0302020204030204" pitchFamily="34" charset="0"/>
                <a:cs typeface="Calibri Light" panose="020F0302020204030204" pitchFamily="34" charset="0"/>
                <a:hlinkClick r:id="rId2"/>
              </a:rPr>
              <a:t>LIFO</a:t>
            </a:r>
            <a:r>
              <a:rPr lang="es-ES" sz="2400" dirty="0" smtClean="0">
                <a:latin typeface="Calibri Light" panose="020F0302020204030204" pitchFamily="34" charset="0"/>
                <a:cs typeface="Calibri Light" panose="020F0302020204030204" pitchFamily="34" charset="0"/>
              </a:rPr>
              <a:t>. Los </a:t>
            </a:r>
            <a:r>
              <a:rPr lang="es-ES" sz="2400" dirty="0">
                <a:latin typeface="Calibri Light" panose="020F0302020204030204" pitchFamily="34" charset="0"/>
                <a:cs typeface="Calibri Light" panose="020F0302020204030204" pitchFamily="34" charset="0"/>
              </a:rPr>
              <a:t>elementos se almacenan con </a:t>
            </a:r>
            <a:r>
              <a:rPr lang="es-ES" sz="2400" b="1" dirty="0" smtClean="0">
                <a:latin typeface="Calibri Light" panose="020F0302020204030204" pitchFamily="34" charset="0"/>
                <a:cs typeface="Calibri Light" panose="020F0302020204030204" pitchFamily="34" charset="0"/>
              </a:rPr>
              <a:t>PUSH</a:t>
            </a:r>
            <a:r>
              <a:rPr lang="es-ES" sz="2400" dirty="0" smtClean="0">
                <a:latin typeface="Calibri Light" panose="020F0302020204030204" pitchFamily="34" charset="0"/>
                <a:cs typeface="Calibri Light" panose="020F0302020204030204" pitchFamily="34" charset="0"/>
              </a:rPr>
              <a:t> </a:t>
            </a:r>
            <a:r>
              <a:rPr lang="es-ES" sz="2400" dirty="0">
                <a:latin typeface="Calibri Light" panose="020F0302020204030204" pitchFamily="34" charset="0"/>
                <a:cs typeface="Calibri Light" panose="020F0302020204030204" pitchFamily="34" charset="0"/>
              </a:rPr>
              <a:t>y se </a:t>
            </a:r>
            <a:r>
              <a:rPr lang="es-ES" sz="2400" dirty="0" err="1">
                <a:latin typeface="Calibri Light" panose="020F0302020204030204" pitchFamily="34" charset="0"/>
                <a:cs typeface="Calibri Light" panose="020F0302020204030204" pitchFamily="34" charset="0"/>
              </a:rPr>
              <a:t>desapilan</a:t>
            </a:r>
            <a:r>
              <a:rPr lang="es-ES" sz="2400" dirty="0">
                <a:latin typeface="Calibri Light" panose="020F0302020204030204" pitchFamily="34" charset="0"/>
                <a:cs typeface="Calibri Light" panose="020F0302020204030204" pitchFamily="34" charset="0"/>
              </a:rPr>
              <a:t> con </a:t>
            </a:r>
            <a:r>
              <a:rPr lang="es-ES" sz="2400" b="1" dirty="0" smtClean="0">
                <a:latin typeface="Calibri Light" panose="020F0302020204030204" pitchFamily="34" charset="0"/>
                <a:cs typeface="Calibri Light" panose="020F0302020204030204" pitchFamily="34" charset="0"/>
              </a:rPr>
              <a:t>POP</a:t>
            </a:r>
            <a:r>
              <a:rPr lang="es-ES" sz="2400" dirty="0" smtClean="0">
                <a:latin typeface="Calibri Light" panose="020F0302020204030204" pitchFamily="34" charset="0"/>
                <a:cs typeface="Calibri Light" panose="020F0302020204030204" pitchFamily="34" charset="0"/>
              </a:rPr>
              <a:t>.</a:t>
            </a:r>
          </a:p>
          <a:p>
            <a:pPr marL="0" indent="0">
              <a:buNone/>
            </a:pPr>
            <a:endParaRPr lang="es-ES" sz="2400" dirty="0">
              <a:latin typeface="Calibri Light" panose="020F0302020204030204" pitchFamily="34" charset="0"/>
              <a:cs typeface="Calibri Light" panose="020F0302020204030204" pitchFamily="34" charset="0"/>
            </a:endParaRPr>
          </a:p>
          <a:p>
            <a:pPr marL="0" indent="0">
              <a:buNone/>
            </a:pPr>
            <a:r>
              <a:rPr lang="es-ES" sz="2400" dirty="0">
                <a:latin typeface="Calibri Light" panose="020F0302020204030204" pitchFamily="34" charset="0"/>
                <a:cs typeface="Calibri Light" panose="020F0302020204030204" pitchFamily="34" charset="0"/>
              </a:rPr>
              <a:t>La pila se utiliza para almacenar: valores de registros de manera </a:t>
            </a:r>
            <a:r>
              <a:rPr lang="es-ES" sz="2400" dirty="0" smtClean="0">
                <a:latin typeface="Calibri Light" panose="020F0302020204030204" pitchFamily="34" charset="0"/>
                <a:cs typeface="Calibri Light" panose="020F0302020204030204" pitchFamily="34" charset="0"/>
              </a:rPr>
              <a:t>temporal, </a:t>
            </a:r>
            <a:r>
              <a:rPr lang="es-ES" sz="2400" dirty="0">
                <a:latin typeface="Calibri Light" panose="020F0302020204030204" pitchFamily="34" charset="0"/>
                <a:cs typeface="Calibri Light" panose="020F0302020204030204" pitchFamily="34" charset="0"/>
              </a:rPr>
              <a:t>variables locales, parámetros de funciones y direcciones de retorno.</a:t>
            </a:r>
          </a:p>
          <a:p>
            <a:pPr marL="0" indent="0">
              <a:buNone/>
            </a:pPr>
            <a:endParaRPr lang="es-ES" sz="2400" dirty="0">
              <a:latin typeface="Calibri Light" panose="020F0302020204030204" pitchFamily="34" charset="0"/>
              <a:cs typeface="Calibri Light" panose="020F0302020204030204" pitchFamily="34" charset="0"/>
            </a:endParaRPr>
          </a:p>
          <a:p>
            <a:pPr marL="0" indent="0">
              <a:buNone/>
            </a:pPr>
            <a:r>
              <a:rPr lang="es-ES" sz="2400" dirty="0">
                <a:latin typeface="Calibri Light" panose="020F0302020204030204" pitchFamily="34" charset="0"/>
                <a:cs typeface="Calibri Light" panose="020F0302020204030204" pitchFamily="34" charset="0"/>
              </a:rPr>
              <a:t>Uno de los registros especiales vinculados a la pila es el puntero de pila.</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PUSH &amp; POP</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15246944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latin typeface="Calibri Light" panose="020F0302020204030204" pitchFamily="34" charset="0"/>
                <a:cs typeface="Calibri Light" panose="020F0302020204030204" pitchFamily="34" charset="0"/>
              </a:rPr>
              <a:t>El extended </a:t>
            </a:r>
            <a:r>
              <a:rPr lang="es-ES" sz="2400" dirty="0" err="1">
                <a:latin typeface="Calibri Light" panose="020F0302020204030204" pitchFamily="34" charset="0"/>
                <a:cs typeface="Calibri Light" panose="020F0302020204030204" pitchFamily="34" charset="0"/>
              </a:rPr>
              <a:t>stack</a:t>
            </a:r>
            <a:r>
              <a:rPr lang="es-ES" sz="2400" dirty="0">
                <a:latin typeface="Calibri Light" panose="020F0302020204030204" pitchFamily="34" charset="0"/>
                <a:cs typeface="Calibri Light" panose="020F0302020204030204" pitchFamily="34" charset="0"/>
              </a:rPr>
              <a:t> pointer (</a:t>
            </a:r>
            <a:r>
              <a:rPr lang="es-ES" sz="2400" b="1" dirty="0">
                <a:latin typeface="Calibri Light" panose="020F0302020204030204" pitchFamily="34" charset="0"/>
                <a:cs typeface="Calibri Light" panose="020F0302020204030204" pitchFamily="34" charset="0"/>
              </a:rPr>
              <a:t>ESP</a:t>
            </a:r>
            <a:r>
              <a:rPr lang="es-ES" sz="2400" dirty="0">
                <a:latin typeface="Calibri Light" panose="020F0302020204030204" pitchFamily="34" charset="0"/>
                <a:cs typeface="Calibri Light" panose="020F0302020204030204" pitchFamily="34" charset="0"/>
              </a:rPr>
              <a:t>) apunta al último elemento almacenado en ella. </a:t>
            </a:r>
            <a:r>
              <a:rPr lang="es-ES" sz="2400" b="1" dirty="0">
                <a:latin typeface="Calibri Light" panose="020F0302020204030204" pitchFamily="34" charset="0"/>
                <a:cs typeface="Calibri Light" panose="020F0302020204030204" pitchFamily="34" charset="0"/>
              </a:rPr>
              <a:t>PUSH</a:t>
            </a:r>
            <a:r>
              <a:rPr lang="es-ES" sz="2400" dirty="0">
                <a:latin typeface="Calibri Light" panose="020F0302020204030204" pitchFamily="34" charset="0"/>
                <a:cs typeface="Calibri Light" panose="020F0302020204030204" pitchFamily="34" charset="0"/>
              </a:rPr>
              <a:t>, se utiliza para almacenar en la pila de ejecución el valor de un </a:t>
            </a:r>
            <a:r>
              <a:rPr lang="es-ES" sz="2400" dirty="0" smtClean="0">
                <a:latin typeface="Calibri Light" panose="020F0302020204030204" pitchFamily="34" charset="0"/>
                <a:cs typeface="Calibri Light" panose="020F0302020204030204" pitchFamily="34" charset="0"/>
              </a:rPr>
              <a:t>registro (Estamos </a:t>
            </a:r>
            <a:r>
              <a:rPr lang="es-ES" sz="2400" dirty="0">
                <a:latin typeface="Calibri Light" panose="020F0302020204030204" pitchFamily="34" charset="0"/>
                <a:cs typeface="Calibri Light" panose="020F0302020204030204" pitchFamily="34" charset="0"/>
              </a:rPr>
              <a:t>apilando un </a:t>
            </a:r>
            <a:r>
              <a:rPr lang="es-ES" sz="2400" dirty="0" smtClean="0">
                <a:latin typeface="Calibri Light" panose="020F0302020204030204" pitchFamily="34" charset="0"/>
                <a:cs typeface="Calibri Light" panose="020F0302020204030204" pitchFamily="34" charset="0"/>
              </a:rPr>
              <a:t>valor).</a:t>
            </a:r>
            <a:endParaRPr lang="es-ES" sz="2400"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PUSH &amp; POP</a:t>
            </a:r>
            <a:endParaRPr lang="es-ES" dirty="0">
              <a:ln w="12700">
                <a:solidFill>
                  <a:schemeClr val="bg1"/>
                </a:solidFill>
              </a:ln>
              <a:solidFill>
                <a:schemeClr val="bg1"/>
              </a:solidFill>
            </a:endParaRPr>
          </a:p>
        </p:txBody>
      </p:sp>
      <p:sp>
        <p:nvSpPr>
          <p:cNvPr id="6" name="Rectángulo 5"/>
          <p:cNvSpPr/>
          <p:nvPr/>
        </p:nvSpPr>
        <p:spPr>
          <a:xfrm>
            <a:off x="5487545" y="4583027"/>
            <a:ext cx="1348473" cy="989021"/>
          </a:xfrm>
          <a:prstGeom prst="rect">
            <a:avLst/>
          </a:prstGeom>
          <a:solidFill>
            <a:schemeClr val="accent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8" name="Rectángulo 7"/>
          <p:cNvSpPr/>
          <p:nvPr/>
        </p:nvSpPr>
        <p:spPr>
          <a:xfrm>
            <a:off x="3540938" y="4231049"/>
            <a:ext cx="1241996" cy="351978"/>
          </a:xfrm>
          <a:prstGeom prst="rect">
            <a:avLst/>
          </a:prstGeom>
          <a:solidFill>
            <a:schemeClr val="accent1">
              <a:lumMod val="50000"/>
              <a:lumOff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dirty="0" err="1" smtClean="0"/>
              <a:t>eax</a:t>
            </a:r>
            <a:endParaRPr lang="es-ES" dirty="0"/>
          </a:p>
        </p:txBody>
      </p:sp>
      <p:sp>
        <p:nvSpPr>
          <p:cNvPr id="10" name="Rectángulo 9"/>
          <p:cNvSpPr/>
          <p:nvPr/>
        </p:nvSpPr>
        <p:spPr>
          <a:xfrm>
            <a:off x="7273024" y="5077537"/>
            <a:ext cx="3394364" cy="461665"/>
          </a:xfrm>
          <a:prstGeom prst="rect">
            <a:avLst/>
          </a:prstGeom>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spc="-1" dirty="0">
                <a:solidFill>
                  <a:srgbClr val="000000"/>
                </a:solidFill>
                <a:uFill>
                  <a:solidFill>
                    <a:srgbClr val="FFFFFF"/>
                  </a:solidFill>
                </a:uFill>
                <a:latin typeface="Arial"/>
                <a:ea typeface="DejaVu Sans"/>
              </a:rPr>
              <a:t>Direcciones de memoria altas</a:t>
            </a:r>
            <a:endParaRPr lang="es-ES" sz="1200" spc="-1" dirty="0">
              <a:solidFill>
                <a:srgbClr val="000000"/>
              </a:solidFill>
              <a:uFill>
                <a:solidFill>
                  <a:srgbClr val="FFFFFF"/>
                </a:solidFill>
              </a:uFill>
              <a:latin typeface="Arial"/>
            </a:endParaRPr>
          </a:p>
          <a:p>
            <a:r>
              <a:rPr lang="es-ES" sz="1200" spc="-1" dirty="0">
                <a:solidFill>
                  <a:srgbClr val="000000"/>
                </a:solidFill>
                <a:uFill>
                  <a:solidFill>
                    <a:srgbClr val="FFFFFF"/>
                  </a:solidFill>
                </a:uFill>
                <a:latin typeface="Arial"/>
                <a:ea typeface="DejaVu Sans"/>
              </a:rPr>
              <a:t>0x…..</a:t>
            </a:r>
            <a:r>
              <a:rPr lang="es-ES" sz="1200" spc="-1" dirty="0" err="1">
                <a:solidFill>
                  <a:srgbClr val="000000"/>
                </a:solidFill>
                <a:uFill>
                  <a:solidFill>
                    <a:srgbClr val="FFFFFF"/>
                  </a:solidFill>
                </a:uFill>
                <a:latin typeface="Arial"/>
                <a:ea typeface="DejaVu Sans"/>
              </a:rPr>
              <a:t>ffff</a:t>
            </a:r>
            <a:endParaRPr lang="es-ES" sz="1200" spc="-1" dirty="0">
              <a:solidFill>
                <a:srgbClr val="000000"/>
              </a:solidFill>
              <a:uFill>
                <a:solidFill>
                  <a:srgbClr val="FFFFFF"/>
                </a:solidFill>
              </a:uFill>
              <a:latin typeface="Arial"/>
            </a:endParaRPr>
          </a:p>
        </p:txBody>
      </p:sp>
      <p:sp>
        <p:nvSpPr>
          <p:cNvPr id="11" name="CustomShape 7"/>
          <p:cNvSpPr/>
          <p:nvPr/>
        </p:nvSpPr>
        <p:spPr>
          <a:xfrm>
            <a:off x="7273024" y="3314830"/>
            <a:ext cx="3526920" cy="85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 b="0" strike="noStrike" spc="-1" dirty="0">
                <a:solidFill>
                  <a:srgbClr val="000000"/>
                </a:solidFill>
                <a:uFill>
                  <a:solidFill>
                    <a:srgbClr val="FFFFFF"/>
                  </a:solidFill>
                </a:uFill>
                <a:latin typeface="Arial"/>
                <a:ea typeface="DejaVu Sans"/>
              </a:rPr>
              <a:t>Direcciones de memoria bajas</a:t>
            </a:r>
            <a:endParaRPr lang="es-ES" sz="1200" b="0" strike="noStrike" spc="-1" dirty="0">
              <a:solidFill>
                <a:srgbClr val="000000"/>
              </a:solidFill>
              <a:uFill>
                <a:solidFill>
                  <a:srgbClr val="FFFFFF"/>
                </a:solidFill>
              </a:uFill>
              <a:latin typeface="Arial"/>
            </a:endParaRPr>
          </a:p>
          <a:p>
            <a:r>
              <a:rPr lang="es-ES" sz="1200" b="0" strike="noStrike" spc="-1" dirty="0">
                <a:solidFill>
                  <a:srgbClr val="000000"/>
                </a:solidFill>
                <a:uFill>
                  <a:solidFill>
                    <a:srgbClr val="FFFFFF"/>
                  </a:solidFill>
                </a:uFill>
                <a:latin typeface="Arial"/>
                <a:ea typeface="DejaVu Sans"/>
              </a:rPr>
              <a:t>0x…..0000</a:t>
            </a:r>
            <a:endParaRPr lang="es-ES" sz="1200" b="0" strike="noStrike" spc="-1" dirty="0">
              <a:solidFill>
                <a:srgbClr val="000000"/>
              </a:solidFill>
              <a:uFill>
                <a:solidFill>
                  <a:srgbClr val="FFFFFF"/>
                </a:solidFill>
              </a:uFill>
              <a:latin typeface="Arial"/>
            </a:endParaRPr>
          </a:p>
        </p:txBody>
      </p:sp>
      <p:sp>
        <p:nvSpPr>
          <p:cNvPr id="12" name="Rectángulo 11"/>
          <p:cNvSpPr/>
          <p:nvPr/>
        </p:nvSpPr>
        <p:spPr>
          <a:xfrm>
            <a:off x="5487546" y="3314830"/>
            <a:ext cx="1348473" cy="1268197"/>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9" name="Flecha curvada hacia abajo 8"/>
          <p:cNvSpPr/>
          <p:nvPr/>
        </p:nvSpPr>
        <p:spPr>
          <a:xfrm>
            <a:off x="3686909" y="3548926"/>
            <a:ext cx="2762250" cy="651794"/>
          </a:xfrm>
          <a:prstGeom prst="curvedDownArrow">
            <a:avLst/>
          </a:prstGeom>
          <a:solidFill>
            <a:schemeClr val="accent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solidFill>
                <a:schemeClr val="tx1"/>
              </a:solidFill>
            </a:endParaRPr>
          </a:p>
        </p:txBody>
      </p:sp>
    </p:spTree>
    <p:extLst>
      <p:ext uri="{BB962C8B-B14F-4D97-AF65-F5344CB8AC3E}">
        <p14:creationId xmlns:p14="http://schemas.microsoft.com/office/powerpoint/2010/main" val="36381394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4406811" y="2150678"/>
            <a:ext cx="2011680" cy="216962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Marcador de contenido 2"/>
          <p:cNvSpPr>
            <a:spLocks noGrp="1"/>
          </p:cNvSpPr>
          <p:nvPr>
            <p:ph idx="1"/>
          </p:nvPr>
        </p:nvSpPr>
        <p:spPr/>
        <p:txBody>
          <a:bodyPr>
            <a:normAutofit/>
          </a:bodyPr>
          <a:lstStyle/>
          <a:p>
            <a:pPr marL="0" indent="0">
              <a:buNone/>
            </a:pPr>
            <a:r>
              <a:rPr lang="es-ES" sz="2400" b="1" dirty="0" smtClean="0">
                <a:latin typeface="Calibri Light" panose="020F0302020204030204" pitchFamily="34" charset="0"/>
                <a:cs typeface="Calibri Light" panose="020F0302020204030204" pitchFamily="34" charset="0"/>
              </a:rPr>
              <a:t>	</a:t>
            </a:r>
            <a:r>
              <a:rPr lang="es-ES" sz="2400" b="1" dirty="0" err="1" smtClean="0">
                <a:latin typeface="Calibri Light" panose="020F0302020204030204" pitchFamily="34" charset="0"/>
                <a:cs typeface="Calibri Light" panose="020F0302020204030204" pitchFamily="34" charset="0"/>
              </a:rPr>
              <a:t>Push</a:t>
            </a:r>
            <a:r>
              <a:rPr lang="es-ES" sz="2400" b="1" dirty="0" smtClean="0">
                <a:latin typeface="Calibri Light" panose="020F0302020204030204" pitchFamily="34" charset="0"/>
                <a:cs typeface="Calibri Light" panose="020F0302020204030204" pitchFamily="34" charset="0"/>
              </a:rPr>
              <a:t> </a:t>
            </a:r>
            <a:r>
              <a:rPr lang="es-ES" sz="2400" b="1" dirty="0" err="1">
                <a:latin typeface="Calibri Light" panose="020F0302020204030204" pitchFamily="34" charset="0"/>
                <a:cs typeface="Calibri Light" panose="020F0302020204030204" pitchFamily="34" charset="0"/>
              </a:rPr>
              <a:t>eax</a:t>
            </a:r>
            <a:endParaRPr lang="es-ES" sz="2400" b="1" dirty="0">
              <a:latin typeface="Calibri Light" panose="020F0302020204030204" pitchFamily="34" charset="0"/>
              <a:cs typeface="Calibri Light" panose="020F0302020204030204" pitchFamily="34" charset="0"/>
            </a:endParaRPr>
          </a:p>
          <a:p>
            <a:pPr marL="0" indent="0">
              <a:buNone/>
            </a:pPr>
            <a:r>
              <a:rPr lang="es-ES" sz="2400" dirty="0" smtClean="0">
                <a:latin typeface="Calibri Light" panose="020F0302020204030204" pitchFamily="34" charset="0"/>
                <a:cs typeface="Calibri Light" panose="020F0302020204030204" pitchFamily="34" charset="0"/>
              </a:rPr>
              <a:t>	La </a:t>
            </a:r>
            <a:r>
              <a:rPr lang="es-ES" sz="2400" dirty="0">
                <a:latin typeface="Calibri Light" panose="020F0302020204030204" pitchFamily="34" charset="0"/>
                <a:cs typeface="Calibri Light" panose="020F0302020204030204" pitchFamily="34" charset="0"/>
              </a:rPr>
              <a:t>cima de la pila </a:t>
            </a:r>
          </a:p>
          <a:p>
            <a:pPr marL="0" indent="0">
              <a:buNone/>
            </a:pPr>
            <a:r>
              <a:rPr lang="es-ES" sz="2400" dirty="0" smtClean="0">
                <a:latin typeface="Calibri Light" panose="020F0302020204030204" pitchFamily="34" charset="0"/>
                <a:cs typeface="Calibri Light" panose="020F0302020204030204" pitchFamily="34" charset="0"/>
              </a:rPr>
              <a:t>	contendrá </a:t>
            </a:r>
            <a:r>
              <a:rPr lang="es-ES" sz="2400" dirty="0">
                <a:latin typeface="Calibri Light" panose="020F0302020204030204" pitchFamily="34" charset="0"/>
                <a:cs typeface="Calibri Light" panose="020F0302020204030204" pitchFamily="34" charset="0"/>
              </a:rPr>
              <a:t>el valor </a:t>
            </a:r>
          </a:p>
          <a:p>
            <a:pPr marL="0" indent="0">
              <a:buNone/>
            </a:pPr>
            <a:r>
              <a:rPr lang="es-ES" sz="2400" dirty="0" smtClean="0">
                <a:latin typeface="Calibri Light" panose="020F0302020204030204" pitchFamily="34" charset="0"/>
                <a:cs typeface="Calibri Light" panose="020F0302020204030204" pitchFamily="34" charset="0"/>
              </a:rPr>
              <a:t>	del </a:t>
            </a:r>
            <a:r>
              <a:rPr lang="es-ES" sz="2400" dirty="0">
                <a:latin typeface="Calibri Light" panose="020F0302020204030204" pitchFamily="34" charset="0"/>
                <a:cs typeface="Calibri Light" panose="020F0302020204030204" pitchFamily="34" charset="0"/>
              </a:rPr>
              <a:t>registro </a:t>
            </a:r>
            <a:r>
              <a:rPr lang="es-ES" sz="2400" dirty="0" err="1">
                <a:latin typeface="Calibri Light" panose="020F0302020204030204" pitchFamily="34" charset="0"/>
                <a:cs typeface="Calibri Light" panose="020F0302020204030204" pitchFamily="34" charset="0"/>
              </a:rPr>
              <a:t>eax</a:t>
            </a:r>
            <a:endParaRPr lang="es-ES" sz="2400" dirty="0">
              <a:latin typeface="Calibri Light" panose="020F0302020204030204" pitchFamily="34" charset="0"/>
              <a:cs typeface="Calibri Light" panose="020F0302020204030204" pitchFamily="34" charset="0"/>
            </a:endParaRPr>
          </a:p>
        </p:txBody>
      </p:sp>
      <p:sp>
        <p:nvSpPr>
          <p:cNvPr id="4" name="Rectángulo 3"/>
          <p:cNvSpPr/>
          <p:nvPr/>
        </p:nvSpPr>
        <p:spPr>
          <a:xfrm>
            <a:off x="4406811" y="4320301"/>
            <a:ext cx="2011680" cy="1379913"/>
          </a:xfrm>
          <a:prstGeom prst="rect">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4406811" y="3721784"/>
            <a:ext cx="2011680" cy="598517"/>
          </a:xfrm>
          <a:prstGeom prst="rect">
            <a:avLst/>
          </a:prstGeom>
          <a:solidFill>
            <a:schemeClr val="accent1">
              <a:lumMod val="50000"/>
              <a:lumOff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eax</a:t>
            </a:r>
            <a:endParaRPr lang="es-ES" dirty="0"/>
          </a:p>
        </p:txBody>
      </p:sp>
      <p:sp>
        <p:nvSpPr>
          <p:cNvPr id="8" name="CustomShape 7"/>
          <p:cNvSpPr/>
          <p:nvPr/>
        </p:nvSpPr>
        <p:spPr>
          <a:xfrm>
            <a:off x="7255378" y="2084736"/>
            <a:ext cx="3526920" cy="85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s-ES" sz="1800" b="0" strike="noStrike" spc="-1" dirty="0">
                <a:solidFill>
                  <a:srgbClr val="000000"/>
                </a:solidFill>
                <a:uFill>
                  <a:solidFill>
                    <a:srgbClr val="FFFFFF"/>
                  </a:solidFill>
                </a:uFill>
                <a:latin typeface="Arial"/>
                <a:ea typeface="DejaVu Sans"/>
              </a:rPr>
              <a:t>Direcciones de memoria bajas</a:t>
            </a:r>
            <a:endParaRPr lang="es-ES" sz="1800" b="0" strike="noStrike" spc="-1" dirty="0">
              <a:solidFill>
                <a:srgbClr val="000000"/>
              </a:solidFill>
              <a:uFill>
                <a:solidFill>
                  <a:srgbClr val="FFFFFF"/>
                </a:solidFill>
              </a:uFill>
              <a:latin typeface="Arial"/>
            </a:endParaRPr>
          </a:p>
          <a:p>
            <a:r>
              <a:rPr lang="es-ES" sz="1800" b="0" strike="noStrike" spc="-1" dirty="0">
                <a:solidFill>
                  <a:srgbClr val="000000"/>
                </a:solidFill>
                <a:uFill>
                  <a:solidFill>
                    <a:srgbClr val="FFFFFF"/>
                  </a:solidFill>
                </a:uFill>
                <a:latin typeface="Arial"/>
                <a:ea typeface="DejaVu Sans"/>
              </a:rPr>
              <a:t>0x…..0000</a:t>
            </a:r>
            <a:endParaRPr lang="es-ES" sz="1800" b="0" strike="noStrike" spc="-1" dirty="0">
              <a:solidFill>
                <a:srgbClr val="000000"/>
              </a:solidFill>
              <a:uFill>
                <a:solidFill>
                  <a:srgbClr val="FFFFFF"/>
                </a:solidFill>
              </a:uFill>
              <a:latin typeface="Arial"/>
            </a:endParaRPr>
          </a:p>
        </p:txBody>
      </p:sp>
      <p:cxnSp>
        <p:nvCxnSpPr>
          <p:cNvPr id="9" name="Conector recto de flecha 8"/>
          <p:cNvCxnSpPr/>
          <p:nvPr/>
        </p:nvCxnSpPr>
        <p:spPr>
          <a:xfrm flipH="1" flipV="1">
            <a:off x="6483222" y="2183050"/>
            <a:ext cx="785775" cy="15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ángulo 9"/>
          <p:cNvSpPr/>
          <p:nvPr/>
        </p:nvSpPr>
        <p:spPr>
          <a:xfrm>
            <a:off x="7244739" y="5197752"/>
            <a:ext cx="3394364" cy="646331"/>
          </a:xfrm>
          <a:prstGeom prst="rect">
            <a:avLst/>
          </a:prstGeom>
        </p:spPr>
        <p:txBody>
          <a:bodyPr wrap="square">
            <a:spAutoFit/>
          </a:bodyPr>
          <a:lstStyle/>
          <a:p>
            <a:r>
              <a:rPr lang="es-ES" spc="-1" dirty="0">
                <a:solidFill>
                  <a:srgbClr val="000000"/>
                </a:solidFill>
                <a:uFill>
                  <a:solidFill>
                    <a:srgbClr val="FFFFFF"/>
                  </a:solidFill>
                </a:uFill>
                <a:latin typeface="Arial"/>
                <a:ea typeface="DejaVu Sans"/>
              </a:rPr>
              <a:t>Direcciones de memoria altas</a:t>
            </a:r>
            <a:endParaRPr lang="es-ES" spc="-1" dirty="0">
              <a:solidFill>
                <a:srgbClr val="000000"/>
              </a:solidFill>
              <a:uFill>
                <a:solidFill>
                  <a:srgbClr val="FFFFFF"/>
                </a:solidFill>
              </a:uFill>
              <a:latin typeface="Arial"/>
            </a:endParaRPr>
          </a:p>
          <a:p>
            <a:r>
              <a:rPr lang="es-ES" spc="-1" dirty="0">
                <a:solidFill>
                  <a:srgbClr val="000000"/>
                </a:solidFill>
                <a:uFill>
                  <a:solidFill>
                    <a:srgbClr val="FFFFFF"/>
                  </a:solidFill>
                </a:uFill>
                <a:latin typeface="Arial"/>
                <a:ea typeface="DejaVu Sans"/>
              </a:rPr>
              <a:t>0x…..</a:t>
            </a:r>
            <a:r>
              <a:rPr lang="es-ES" spc="-1" dirty="0" err="1">
                <a:solidFill>
                  <a:srgbClr val="000000"/>
                </a:solidFill>
                <a:uFill>
                  <a:solidFill>
                    <a:srgbClr val="FFFFFF"/>
                  </a:solidFill>
                </a:uFill>
                <a:latin typeface="Arial"/>
                <a:ea typeface="DejaVu Sans"/>
              </a:rPr>
              <a:t>ffff</a:t>
            </a:r>
            <a:endParaRPr lang="es-ES" spc="-1" dirty="0">
              <a:solidFill>
                <a:srgbClr val="000000"/>
              </a:solidFill>
              <a:uFill>
                <a:solidFill>
                  <a:srgbClr val="FFFFFF"/>
                </a:solidFill>
              </a:uFill>
              <a:latin typeface="Arial"/>
            </a:endParaRPr>
          </a:p>
        </p:txBody>
      </p:sp>
      <p:cxnSp>
        <p:nvCxnSpPr>
          <p:cNvPr id="11" name="Conector recto de flecha 10"/>
          <p:cNvCxnSpPr/>
          <p:nvPr/>
        </p:nvCxnSpPr>
        <p:spPr>
          <a:xfrm flipH="1" flipV="1">
            <a:off x="6496842" y="5700214"/>
            <a:ext cx="758536" cy="4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lecha abajo 11"/>
          <p:cNvSpPr/>
          <p:nvPr/>
        </p:nvSpPr>
        <p:spPr>
          <a:xfrm rot="10800000">
            <a:off x="3721137" y="3721784"/>
            <a:ext cx="311726" cy="1974274"/>
          </a:xfrm>
          <a:prstGeom prst="downArrow">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p:cNvSpPr txBox="1"/>
          <p:nvPr/>
        </p:nvSpPr>
        <p:spPr>
          <a:xfrm>
            <a:off x="1765877" y="4495729"/>
            <a:ext cx="1916084" cy="1200329"/>
          </a:xfrm>
          <a:prstGeom prst="rect">
            <a:avLst/>
          </a:prstGeom>
          <a:noFill/>
        </p:spPr>
        <p:txBody>
          <a:bodyPr wrap="square" rtlCol="0">
            <a:spAutoFit/>
          </a:bodyPr>
          <a:lstStyle/>
          <a:p>
            <a:r>
              <a:rPr lang="es-ES" sz="2400" dirty="0">
                <a:solidFill>
                  <a:schemeClr val="accent1"/>
                </a:solidFill>
                <a:latin typeface="Calibri Light" panose="020F0302020204030204" pitchFamily="34" charset="0"/>
                <a:cs typeface="Calibri Light" panose="020F0302020204030204" pitchFamily="34" charset="0"/>
              </a:rPr>
              <a:t>Dirección de crecimiento de la pila</a:t>
            </a:r>
          </a:p>
        </p:txBody>
      </p:sp>
      <p:sp>
        <p:nvSpPr>
          <p:cNvPr id="15"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PUSH &amp; POP</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14172780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PUSH &amp; POP</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3178875" y="1397978"/>
            <a:ext cx="5834249" cy="4146090"/>
          </a:xfrm>
          <a:prstGeom prst="rect">
            <a:avLst/>
          </a:prstGeom>
        </p:spPr>
      </p:pic>
    </p:spTree>
    <p:extLst>
      <p:ext uri="{BB962C8B-B14F-4D97-AF65-F5344CB8AC3E}">
        <p14:creationId xmlns:p14="http://schemas.microsoft.com/office/powerpoint/2010/main" val="4810551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POP</a:t>
            </a:r>
            <a:endParaRPr lang="es-ES" dirty="0"/>
          </a:p>
        </p:txBody>
      </p:sp>
      <p:sp>
        <p:nvSpPr>
          <p:cNvPr id="3" name="Marcador de contenido 2"/>
          <p:cNvSpPr>
            <a:spLocks noGrp="1"/>
          </p:cNvSpPr>
          <p:nvPr>
            <p:ph idx="1"/>
          </p:nvPr>
        </p:nvSpPr>
        <p:spPr/>
        <p:txBody>
          <a:bodyPr/>
          <a:lstStyle/>
          <a:p>
            <a:pPr marL="0" indent="0">
              <a:buNone/>
            </a:pPr>
            <a:r>
              <a:rPr lang="es-ES" dirty="0" smtClean="0"/>
              <a:t>		Pop </a:t>
            </a:r>
            <a:r>
              <a:rPr lang="es-ES" dirty="0" err="1" smtClean="0"/>
              <a:t>eax</a:t>
            </a:r>
            <a:endParaRPr lang="es-ES" dirty="0" smtClean="0"/>
          </a:p>
          <a:p>
            <a:pPr marL="0" indent="0">
              <a:buNone/>
            </a:pPr>
            <a:r>
              <a:rPr lang="es-ES" sz="1800" dirty="0" smtClean="0"/>
              <a:t>		El registro </a:t>
            </a:r>
            <a:r>
              <a:rPr lang="es-ES" sz="1800" dirty="0" err="1" smtClean="0"/>
              <a:t>eax</a:t>
            </a:r>
            <a:endParaRPr lang="es-ES" sz="1800" dirty="0" smtClean="0"/>
          </a:p>
          <a:p>
            <a:pPr marL="0" indent="0">
              <a:buNone/>
            </a:pPr>
            <a:r>
              <a:rPr lang="es-ES" sz="1800" dirty="0" smtClean="0"/>
              <a:t>		contendrá el valor</a:t>
            </a:r>
          </a:p>
          <a:p>
            <a:pPr marL="0" indent="0">
              <a:buNone/>
            </a:pPr>
            <a:r>
              <a:rPr lang="es-ES" sz="1800" dirty="0" smtClean="0"/>
              <a:t>		de la cima de la pila</a:t>
            </a:r>
            <a:endParaRPr lang="es-ES" dirty="0"/>
          </a:p>
          <a:p>
            <a:pPr marL="0" indent="0">
              <a:buNone/>
            </a:pPr>
            <a:endParaRPr lang="es-ES" dirty="0"/>
          </a:p>
        </p:txBody>
      </p:sp>
      <p:sp>
        <p:nvSpPr>
          <p:cNvPr id="4" name="Rectángulo 3"/>
          <p:cNvSpPr/>
          <p:nvPr/>
        </p:nvSpPr>
        <p:spPr>
          <a:xfrm>
            <a:off x="5189220" y="3959236"/>
            <a:ext cx="2011680" cy="1379913"/>
          </a:xfrm>
          <a:prstGeom prst="rect">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9029699" y="3360719"/>
            <a:ext cx="2011680" cy="598517"/>
          </a:xfrm>
          <a:prstGeom prst="rect">
            <a:avLst/>
          </a:prstGeom>
          <a:solidFill>
            <a:srgbClr val="00B0F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eax</a:t>
            </a:r>
            <a:endParaRPr lang="es-ES" dirty="0"/>
          </a:p>
        </p:txBody>
      </p:sp>
      <p:sp>
        <p:nvSpPr>
          <p:cNvPr id="6" name="Flecha curvada hacia abajo 5"/>
          <p:cNvSpPr/>
          <p:nvPr/>
        </p:nvSpPr>
        <p:spPr>
          <a:xfrm>
            <a:off x="6415112" y="2244094"/>
            <a:ext cx="3807229" cy="1105593"/>
          </a:xfrm>
          <a:prstGeom prst="curved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7" name="Rectángulo 6"/>
          <p:cNvSpPr/>
          <p:nvPr/>
        </p:nvSpPr>
        <p:spPr>
          <a:xfrm>
            <a:off x="8013914" y="4820335"/>
            <a:ext cx="3394364" cy="646331"/>
          </a:xfrm>
          <a:prstGeom prst="rect">
            <a:avLst/>
          </a:prstGeom>
        </p:spPr>
        <p:txBody>
          <a:bodyPr wrap="square">
            <a:spAutoFit/>
          </a:bodyPr>
          <a:lstStyle/>
          <a:p>
            <a:r>
              <a:rPr lang="es-ES" spc="-1" dirty="0">
                <a:solidFill>
                  <a:srgbClr val="000000"/>
                </a:solidFill>
                <a:uFill>
                  <a:solidFill>
                    <a:srgbClr val="FFFFFF"/>
                  </a:solidFill>
                </a:uFill>
                <a:latin typeface="Arial"/>
                <a:ea typeface="DejaVu Sans"/>
              </a:rPr>
              <a:t>Direcciones de memoria altas</a:t>
            </a:r>
            <a:endParaRPr lang="es-ES" spc="-1" dirty="0">
              <a:solidFill>
                <a:srgbClr val="000000"/>
              </a:solidFill>
              <a:uFill>
                <a:solidFill>
                  <a:srgbClr val="FFFFFF"/>
                </a:solidFill>
              </a:uFill>
              <a:latin typeface="Arial"/>
            </a:endParaRPr>
          </a:p>
          <a:p>
            <a:r>
              <a:rPr lang="es-ES" spc="-1" dirty="0">
                <a:solidFill>
                  <a:srgbClr val="000000"/>
                </a:solidFill>
                <a:uFill>
                  <a:solidFill>
                    <a:srgbClr val="FFFFFF"/>
                  </a:solidFill>
                </a:uFill>
                <a:latin typeface="Arial"/>
                <a:ea typeface="DejaVu Sans"/>
              </a:rPr>
              <a:t>0x…..</a:t>
            </a:r>
            <a:r>
              <a:rPr lang="es-ES" spc="-1" dirty="0" err="1">
                <a:solidFill>
                  <a:srgbClr val="000000"/>
                </a:solidFill>
                <a:uFill>
                  <a:solidFill>
                    <a:srgbClr val="FFFFFF"/>
                  </a:solidFill>
                </a:uFill>
                <a:latin typeface="Arial"/>
                <a:ea typeface="DejaVu Sans"/>
              </a:rPr>
              <a:t>ffff</a:t>
            </a:r>
            <a:endParaRPr lang="es-ES" spc="-1" dirty="0">
              <a:solidFill>
                <a:srgbClr val="000000"/>
              </a:solidFill>
              <a:uFill>
                <a:solidFill>
                  <a:srgbClr val="FFFFFF"/>
                </a:solidFill>
              </a:uFill>
              <a:latin typeface="Arial"/>
            </a:endParaRPr>
          </a:p>
        </p:txBody>
      </p:sp>
      <p:cxnSp>
        <p:nvCxnSpPr>
          <p:cNvPr id="9" name="Conector recto de flecha 8"/>
          <p:cNvCxnSpPr/>
          <p:nvPr/>
        </p:nvCxnSpPr>
        <p:spPr>
          <a:xfrm flipH="1" flipV="1">
            <a:off x="7200900" y="5334993"/>
            <a:ext cx="758536" cy="4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stomShape 7"/>
          <p:cNvSpPr/>
          <p:nvPr/>
        </p:nvSpPr>
        <p:spPr>
          <a:xfrm>
            <a:off x="8013914" y="1676518"/>
            <a:ext cx="3526920" cy="85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s-ES" sz="1800" b="0" strike="noStrike" spc="-1" dirty="0">
                <a:solidFill>
                  <a:srgbClr val="000000"/>
                </a:solidFill>
                <a:uFill>
                  <a:solidFill>
                    <a:srgbClr val="FFFFFF"/>
                  </a:solidFill>
                </a:uFill>
                <a:latin typeface="Arial"/>
                <a:ea typeface="DejaVu Sans"/>
              </a:rPr>
              <a:t>Direcciones de memoria bajas</a:t>
            </a:r>
            <a:endParaRPr lang="es-ES" sz="1800" b="0" strike="noStrike" spc="-1" dirty="0">
              <a:solidFill>
                <a:srgbClr val="000000"/>
              </a:solidFill>
              <a:uFill>
                <a:solidFill>
                  <a:srgbClr val="FFFFFF"/>
                </a:solidFill>
              </a:uFill>
              <a:latin typeface="Arial"/>
            </a:endParaRPr>
          </a:p>
          <a:p>
            <a:r>
              <a:rPr lang="es-ES" sz="1800" b="0" strike="noStrike" spc="-1" dirty="0">
                <a:solidFill>
                  <a:srgbClr val="000000"/>
                </a:solidFill>
                <a:uFill>
                  <a:solidFill>
                    <a:srgbClr val="FFFFFF"/>
                  </a:solidFill>
                </a:uFill>
                <a:latin typeface="Arial"/>
                <a:ea typeface="DejaVu Sans"/>
              </a:rPr>
              <a:t>0x…..0000</a:t>
            </a:r>
            <a:endParaRPr lang="es-ES" sz="1800" b="0" strike="noStrike" spc="-1" dirty="0">
              <a:solidFill>
                <a:srgbClr val="000000"/>
              </a:solidFill>
              <a:uFill>
                <a:solidFill>
                  <a:srgbClr val="FFFFFF"/>
                </a:solidFill>
              </a:uFill>
              <a:latin typeface="Arial"/>
            </a:endParaRPr>
          </a:p>
        </p:txBody>
      </p:sp>
      <p:sp>
        <p:nvSpPr>
          <p:cNvPr id="12" name="Rectángulo 11"/>
          <p:cNvSpPr/>
          <p:nvPr/>
        </p:nvSpPr>
        <p:spPr>
          <a:xfrm>
            <a:off x="5189220" y="1789613"/>
            <a:ext cx="2011680" cy="216962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3" name="Conector recto de flecha 12"/>
          <p:cNvCxnSpPr>
            <a:stCxn id="11" idx="1"/>
          </p:cNvCxnSpPr>
          <p:nvPr/>
        </p:nvCxnSpPr>
        <p:spPr>
          <a:xfrm flipH="1" flipV="1">
            <a:off x="7228139" y="1789613"/>
            <a:ext cx="785775" cy="15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5189220" y="3369438"/>
            <a:ext cx="2011680" cy="598517"/>
          </a:xfrm>
          <a:prstGeom prst="rect">
            <a:avLst/>
          </a:prstGeom>
          <a:solidFill>
            <a:schemeClr val="accent1">
              <a:lumMod val="50000"/>
              <a:lumOff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577739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819649" y="1610603"/>
            <a:ext cx="5280139" cy="3712464"/>
          </a:xfrm>
        </p:spPr>
        <p:txBody>
          <a:bodyPr>
            <a:normAutofit fontScale="85000" lnSpcReduction="20000"/>
          </a:bodyPr>
          <a:lstStyle/>
          <a:p>
            <a:pPr marL="0" indent="0">
              <a:buNone/>
            </a:pPr>
            <a:r>
              <a:rPr lang="es-ES" sz="2400" dirty="0">
                <a:latin typeface="Calibri Light" panose="020F0302020204030204" pitchFamily="34" charset="0"/>
                <a:cs typeface="Calibri Light" panose="020F0302020204030204" pitchFamily="34" charset="0"/>
              </a:rPr>
              <a:t>POP consiste en </a:t>
            </a:r>
            <a:r>
              <a:rPr lang="es-ES" sz="2400" dirty="0" smtClean="0">
                <a:latin typeface="Calibri Light" panose="020F0302020204030204" pitchFamily="34" charset="0"/>
                <a:cs typeface="Calibri Light" panose="020F0302020204030204" pitchFamily="34" charset="0"/>
              </a:rPr>
              <a:t>una </a:t>
            </a:r>
            <a:r>
              <a:rPr lang="es-ES" sz="2400" dirty="0">
                <a:latin typeface="Calibri Light" panose="020F0302020204030204" pitchFamily="34" charset="0"/>
                <a:cs typeface="Calibri Light" panose="020F0302020204030204" pitchFamily="34" charset="0"/>
              </a:rPr>
              <a:t>instrucción que se utiliza para almacenar en un registro el valor de la cima de la </a:t>
            </a:r>
            <a:r>
              <a:rPr lang="es-ES" sz="2400" dirty="0" smtClean="0">
                <a:latin typeface="Calibri Light" panose="020F0302020204030204" pitchFamily="34" charset="0"/>
                <a:cs typeface="Calibri Light" panose="020F0302020204030204" pitchFamily="34" charset="0"/>
              </a:rPr>
              <a:t>pila (Estamos </a:t>
            </a:r>
            <a:r>
              <a:rPr lang="es-ES" sz="2400" dirty="0" err="1">
                <a:latin typeface="Calibri Light" panose="020F0302020204030204" pitchFamily="34" charset="0"/>
                <a:cs typeface="Calibri Light" panose="020F0302020204030204" pitchFamily="34" charset="0"/>
              </a:rPr>
              <a:t>desapilando</a:t>
            </a:r>
            <a:r>
              <a:rPr lang="es-ES" sz="2400" dirty="0">
                <a:latin typeface="Calibri Light" panose="020F0302020204030204" pitchFamily="34" charset="0"/>
                <a:cs typeface="Calibri Light" panose="020F0302020204030204" pitchFamily="34" charset="0"/>
              </a:rPr>
              <a:t> un </a:t>
            </a:r>
            <a:r>
              <a:rPr lang="es-ES" sz="2400" dirty="0" smtClean="0">
                <a:latin typeface="Calibri Light" panose="020F0302020204030204" pitchFamily="34" charset="0"/>
                <a:cs typeface="Calibri Light" panose="020F0302020204030204" pitchFamily="34" charset="0"/>
              </a:rPr>
              <a:t>valor). </a:t>
            </a:r>
            <a:r>
              <a:rPr lang="es-ES" sz="2400" dirty="0">
                <a:latin typeface="Calibri Light" panose="020F0302020204030204" pitchFamily="34" charset="0"/>
                <a:cs typeface="Calibri Light" panose="020F0302020204030204" pitchFamily="34" charset="0"/>
              </a:rPr>
              <a:t>Con </a:t>
            </a:r>
            <a:r>
              <a:rPr lang="es-ES" sz="2400" b="1" dirty="0">
                <a:latin typeface="Calibri Light" panose="020F0302020204030204" pitchFamily="34" charset="0"/>
                <a:cs typeface="Calibri Light" panose="020F0302020204030204" pitchFamily="34" charset="0"/>
              </a:rPr>
              <a:t>POP</a:t>
            </a:r>
            <a:r>
              <a:rPr lang="es-ES" sz="2400" dirty="0">
                <a:latin typeface="Calibri Light" panose="020F0302020204030204" pitchFamily="34" charset="0"/>
                <a:cs typeface="Calibri Light" panose="020F0302020204030204" pitchFamily="34" charset="0"/>
              </a:rPr>
              <a:t> </a:t>
            </a:r>
            <a:r>
              <a:rPr lang="es-ES" sz="2400" b="1" dirty="0">
                <a:latin typeface="Calibri Light" panose="020F0302020204030204" pitchFamily="34" charset="0"/>
                <a:cs typeface="Calibri Light" panose="020F0302020204030204" pitchFamily="34" charset="0"/>
              </a:rPr>
              <a:t>EBX</a:t>
            </a:r>
            <a:r>
              <a:rPr lang="es-ES" sz="2400" dirty="0">
                <a:latin typeface="Calibri Light" panose="020F0302020204030204" pitchFamily="34" charset="0"/>
                <a:cs typeface="Calibri Light" panose="020F0302020204030204" pitchFamily="34" charset="0"/>
              </a:rPr>
              <a:t> el valor </a:t>
            </a:r>
            <a:r>
              <a:rPr lang="es-ES" sz="2400" b="1" dirty="0">
                <a:latin typeface="Calibri Light" panose="020F0302020204030204" pitchFamily="34" charset="0"/>
                <a:cs typeface="Calibri Light" panose="020F0302020204030204" pitchFamily="34" charset="0"/>
              </a:rPr>
              <a:t>0x100</a:t>
            </a:r>
            <a:r>
              <a:rPr lang="es-ES" sz="2400" dirty="0">
                <a:latin typeface="Calibri Light" panose="020F0302020204030204" pitchFamily="34" charset="0"/>
                <a:cs typeface="Calibri Light" panose="020F0302020204030204" pitchFamily="34" charset="0"/>
              </a:rPr>
              <a:t> se almacena en el </a:t>
            </a:r>
            <a:r>
              <a:rPr lang="es-ES" sz="2400" b="1" dirty="0">
                <a:latin typeface="Calibri Light" panose="020F0302020204030204" pitchFamily="34" charset="0"/>
                <a:cs typeface="Calibri Light" panose="020F0302020204030204" pitchFamily="34" charset="0"/>
              </a:rPr>
              <a:t>EBX</a:t>
            </a:r>
            <a:r>
              <a:rPr lang="es-ES" sz="2400" dirty="0">
                <a:latin typeface="Calibri Light" panose="020F0302020204030204" pitchFamily="34" charset="0"/>
                <a:cs typeface="Calibri Light" panose="020F0302020204030204" pitchFamily="34" charset="0"/>
              </a:rPr>
              <a:t> quedando la dirección </a:t>
            </a:r>
            <a:r>
              <a:rPr lang="es-ES" sz="2400" b="1" dirty="0">
                <a:latin typeface="Calibri Light" panose="020F0302020204030204" pitchFamily="34" charset="0"/>
                <a:cs typeface="Calibri Light" panose="020F0302020204030204" pitchFamily="34" charset="0"/>
              </a:rPr>
              <a:t>0xbffff58c</a:t>
            </a:r>
            <a:r>
              <a:rPr lang="es-ES" sz="2400" dirty="0">
                <a:latin typeface="Calibri Light" panose="020F0302020204030204" pitchFamily="34" charset="0"/>
                <a:cs typeface="Calibri Light" panose="020F0302020204030204" pitchFamily="34" charset="0"/>
              </a:rPr>
              <a:t> disponible para su uso. Es posible ver cómo aún permanece </a:t>
            </a:r>
            <a:r>
              <a:rPr lang="es-ES" sz="2400" b="1" dirty="0">
                <a:latin typeface="Calibri Light" panose="020F0302020204030204" pitchFamily="34" charset="0"/>
                <a:cs typeface="Calibri Light" panose="020F0302020204030204" pitchFamily="34" charset="0"/>
              </a:rPr>
              <a:t>0x100</a:t>
            </a:r>
            <a:r>
              <a:rPr lang="es-ES" sz="2400" dirty="0">
                <a:latin typeface="Calibri Light" panose="020F0302020204030204" pitchFamily="34" charset="0"/>
                <a:cs typeface="Calibri Light" panose="020F0302020204030204" pitchFamily="34" charset="0"/>
              </a:rPr>
              <a:t> en </a:t>
            </a:r>
            <a:r>
              <a:rPr lang="es-ES" sz="2400" b="1" dirty="0">
                <a:latin typeface="Calibri Light" panose="020F0302020204030204" pitchFamily="34" charset="0"/>
                <a:cs typeface="Calibri Light" panose="020F0302020204030204" pitchFamily="34" charset="0"/>
              </a:rPr>
              <a:t>0xbffff58c</a:t>
            </a:r>
            <a:r>
              <a:rPr lang="es-ES" sz="2400" dirty="0">
                <a:latin typeface="Calibri Light" panose="020F0302020204030204" pitchFamily="34" charset="0"/>
                <a:cs typeface="Calibri Light" panose="020F0302020204030204" pitchFamily="34" charset="0"/>
              </a:rPr>
              <a:t> porque todavía no lo ha sobre escrito otra instrucción que utilice la pila.</a:t>
            </a:r>
          </a:p>
          <a:p>
            <a:pPr marL="0" indent="0">
              <a:buNone/>
            </a:pPr>
            <a:endParaRPr lang="es-ES" sz="2400" dirty="0">
              <a:latin typeface="Calibri Light" panose="020F0302020204030204" pitchFamily="34" charset="0"/>
              <a:cs typeface="Calibri Light" panose="020F0302020204030204" pitchFamily="34" charset="0"/>
            </a:endParaRPr>
          </a:p>
          <a:p>
            <a:pPr marL="0" indent="0">
              <a:buNone/>
            </a:pPr>
            <a:r>
              <a:rPr lang="es-ES" sz="2400" dirty="0">
                <a:latin typeface="Calibri Light" panose="020F0302020204030204" pitchFamily="34" charset="0"/>
                <a:cs typeface="Calibri Light" panose="020F0302020204030204" pitchFamily="34" charset="0"/>
              </a:rPr>
              <a:t>En el ejemplo anterior, al almacenar un nuevo valor en la pila con </a:t>
            </a:r>
            <a:r>
              <a:rPr lang="es-ES" sz="2400" b="1" dirty="0">
                <a:latin typeface="Calibri Light" panose="020F0302020204030204" pitchFamily="34" charset="0"/>
                <a:cs typeface="Calibri Light" panose="020F0302020204030204" pitchFamily="34" charset="0"/>
              </a:rPr>
              <a:t>PUSH</a:t>
            </a:r>
            <a:r>
              <a:rPr lang="es-ES" sz="2400" dirty="0">
                <a:latin typeface="Calibri Light" panose="020F0302020204030204" pitchFamily="34" charset="0"/>
                <a:cs typeface="Calibri Light" panose="020F0302020204030204" pitchFamily="34" charset="0"/>
              </a:rPr>
              <a:t>, el tope de la pila que estaba en </a:t>
            </a:r>
            <a:r>
              <a:rPr lang="es-ES" sz="2400" b="1" dirty="0">
                <a:latin typeface="Calibri Light" panose="020F0302020204030204" pitchFamily="34" charset="0"/>
                <a:cs typeface="Calibri Light" panose="020F0302020204030204" pitchFamily="34" charset="0"/>
              </a:rPr>
              <a:t>0xbffff590</a:t>
            </a:r>
            <a:r>
              <a:rPr lang="es-ES" sz="2400" dirty="0">
                <a:latin typeface="Calibri Light" panose="020F0302020204030204" pitchFamily="34" charset="0"/>
                <a:cs typeface="Calibri Light" panose="020F0302020204030204" pitchFamily="34" charset="0"/>
              </a:rPr>
              <a:t> pasa a estar en </a:t>
            </a:r>
            <a:r>
              <a:rPr lang="es-ES" sz="2400" b="1" dirty="0">
                <a:latin typeface="Calibri Light" panose="020F0302020204030204" pitchFamily="34" charset="0"/>
                <a:cs typeface="Calibri Light" panose="020F0302020204030204" pitchFamily="34" charset="0"/>
              </a:rPr>
              <a:t>0xbffff58c</a:t>
            </a:r>
            <a:r>
              <a:rPr lang="es-ES" sz="2400" dirty="0">
                <a:latin typeface="Calibri Light" panose="020F0302020204030204" pitchFamily="34" charset="0"/>
                <a:cs typeface="Calibri Light" panose="020F0302020204030204" pitchFamily="34" charset="0"/>
              </a:rPr>
              <a:t>. Al agregar un elemento, la pila creció hacia las direcciones numéricas menores.</a:t>
            </a:r>
          </a:p>
          <a:p>
            <a:pPr marL="0" indent="0">
              <a:buNone/>
            </a:pPr>
            <a:endParaRPr lang="es-ES" sz="2400" dirty="0">
              <a:latin typeface="Calibri Light" panose="020F0302020204030204" pitchFamily="34" charset="0"/>
              <a:cs typeface="Calibri Light" panose="020F0302020204030204" pitchFamily="34" charset="0"/>
            </a:endParaRPr>
          </a:p>
          <a:p>
            <a:pPr marL="0" indent="0">
              <a:buNone/>
            </a:pPr>
            <a:endParaRPr lang="es-ES" sz="2400"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PUSH &amp; POP</a:t>
            </a:r>
            <a:endParaRPr lang="es-ES" dirty="0">
              <a:ln w="12700">
                <a:solidFill>
                  <a:schemeClr val="bg1"/>
                </a:solidFill>
              </a:ln>
              <a:solidFill>
                <a:schemeClr val="bg1"/>
              </a:solidFill>
            </a:endParaRPr>
          </a:p>
        </p:txBody>
      </p:sp>
      <p:pic>
        <p:nvPicPr>
          <p:cNvPr id="6" name="Imagen 5"/>
          <p:cNvPicPr>
            <a:picLocks noChangeAspect="1"/>
          </p:cNvPicPr>
          <p:nvPr/>
        </p:nvPicPr>
        <p:blipFill>
          <a:blip r:embed="rId2"/>
          <a:stretch>
            <a:fillRect/>
          </a:stretch>
        </p:blipFill>
        <p:spPr>
          <a:xfrm>
            <a:off x="7148147" y="1836602"/>
            <a:ext cx="4647908" cy="2768852"/>
          </a:xfrm>
          <a:prstGeom prst="rect">
            <a:avLst/>
          </a:prstGeom>
        </p:spPr>
      </p:pic>
    </p:spTree>
    <p:extLst>
      <p:ext uri="{BB962C8B-B14F-4D97-AF65-F5344CB8AC3E}">
        <p14:creationId xmlns:p14="http://schemas.microsoft.com/office/powerpoint/2010/main" val="2440219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4949431" y="1905102"/>
            <a:ext cx="2011680" cy="216962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Marcador de contenido 2"/>
          <p:cNvSpPr>
            <a:spLocks noGrp="1"/>
          </p:cNvSpPr>
          <p:nvPr>
            <p:ph idx="1"/>
          </p:nvPr>
        </p:nvSpPr>
        <p:spPr/>
        <p:txBody>
          <a:bodyPr/>
          <a:lstStyle/>
          <a:p>
            <a:pPr marL="0" indent="0">
              <a:buNone/>
            </a:pPr>
            <a:r>
              <a:rPr lang="es-ES" sz="2400" b="1" dirty="0">
                <a:latin typeface="Calibri Light" panose="020F0302020204030204" pitchFamily="34" charset="0"/>
                <a:cs typeface="Calibri Light" panose="020F0302020204030204" pitchFamily="34" charset="0"/>
              </a:rPr>
              <a:t>Pop</a:t>
            </a:r>
            <a:r>
              <a:rPr lang="es-ES" dirty="0" smtClean="0"/>
              <a:t> </a:t>
            </a:r>
            <a:r>
              <a:rPr lang="es-ES" sz="2400" b="1" dirty="0" err="1">
                <a:latin typeface="Calibri Light" panose="020F0302020204030204" pitchFamily="34" charset="0"/>
                <a:cs typeface="Calibri Light" panose="020F0302020204030204" pitchFamily="34" charset="0"/>
              </a:rPr>
              <a:t>eax</a:t>
            </a:r>
            <a:endParaRPr lang="es-ES" sz="2400" b="1" dirty="0">
              <a:latin typeface="Calibri Light" panose="020F0302020204030204" pitchFamily="34" charset="0"/>
              <a:cs typeface="Calibri Light" panose="020F0302020204030204" pitchFamily="34" charset="0"/>
            </a:endParaRPr>
          </a:p>
        </p:txBody>
      </p:sp>
      <p:sp>
        <p:nvSpPr>
          <p:cNvPr id="4" name="Rectángulo 3"/>
          <p:cNvSpPr/>
          <p:nvPr/>
        </p:nvSpPr>
        <p:spPr>
          <a:xfrm>
            <a:off x="4949431" y="4074725"/>
            <a:ext cx="2011680" cy="1379913"/>
          </a:xfrm>
          <a:prstGeom prst="rect">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4949431" y="3476208"/>
            <a:ext cx="2011680" cy="598517"/>
          </a:xfrm>
          <a:prstGeom prst="rect">
            <a:avLst/>
          </a:prstGeom>
          <a:solidFill>
            <a:schemeClr val="accent1">
              <a:lumMod val="50000"/>
              <a:lumOff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eax</a:t>
            </a:r>
            <a:endParaRPr lang="es-ES" dirty="0"/>
          </a:p>
        </p:txBody>
      </p:sp>
      <p:sp>
        <p:nvSpPr>
          <p:cNvPr id="7" name="Rectángulo 6"/>
          <p:cNvSpPr/>
          <p:nvPr/>
        </p:nvSpPr>
        <p:spPr>
          <a:xfrm>
            <a:off x="7719647" y="5131472"/>
            <a:ext cx="3394364" cy="646331"/>
          </a:xfrm>
          <a:prstGeom prst="rect">
            <a:avLst/>
          </a:prstGeom>
        </p:spPr>
        <p:txBody>
          <a:bodyPr wrap="square">
            <a:spAutoFit/>
          </a:bodyPr>
          <a:lstStyle/>
          <a:p>
            <a:r>
              <a:rPr lang="es-ES" spc="-1" dirty="0">
                <a:solidFill>
                  <a:srgbClr val="000000"/>
                </a:solidFill>
                <a:uFill>
                  <a:solidFill>
                    <a:srgbClr val="FFFFFF"/>
                  </a:solidFill>
                </a:uFill>
                <a:latin typeface="Arial"/>
                <a:ea typeface="DejaVu Sans"/>
              </a:rPr>
              <a:t>Direcciones de memoria altas</a:t>
            </a:r>
            <a:endParaRPr lang="es-ES" spc="-1" dirty="0">
              <a:solidFill>
                <a:srgbClr val="000000"/>
              </a:solidFill>
              <a:uFill>
                <a:solidFill>
                  <a:srgbClr val="FFFFFF"/>
                </a:solidFill>
              </a:uFill>
              <a:latin typeface="Arial"/>
            </a:endParaRPr>
          </a:p>
          <a:p>
            <a:r>
              <a:rPr lang="es-ES" spc="-1" dirty="0">
                <a:solidFill>
                  <a:srgbClr val="000000"/>
                </a:solidFill>
                <a:uFill>
                  <a:solidFill>
                    <a:srgbClr val="FFFFFF"/>
                  </a:solidFill>
                </a:uFill>
                <a:latin typeface="Arial"/>
                <a:ea typeface="DejaVu Sans"/>
              </a:rPr>
              <a:t>0x…..</a:t>
            </a:r>
            <a:r>
              <a:rPr lang="es-ES" spc="-1" dirty="0" err="1">
                <a:solidFill>
                  <a:srgbClr val="000000"/>
                </a:solidFill>
                <a:uFill>
                  <a:solidFill>
                    <a:srgbClr val="FFFFFF"/>
                  </a:solidFill>
                </a:uFill>
                <a:latin typeface="Arial"/>
                <a:ea typeface="DejaVu Sans"/>
              </a:rPr>
              <a:t>ffff</a:t>
            </a:r>
            <a:endParaRPr lang="es-ES" spc="-1" dirty="0">
              <a:solidFill>
                <a:srgbClr val="000000"/>
              </a:solidFill>
              <a:uFill>
                <a:solidFill>
                  <a:srgbClr val="FFFFFF"/>
                </a:solidFill>
              </a:uFill>
              <a:latin typeface="Arial"/>
            </a:endParaRPr>
          </a:p>
        </p:txBody>
      </p:sp>
      <p:cxnSp>
        <p:nvCxnSpPr>
          <p:cNvPr id="9" name="Conector recto de flecha 8"/>
          <p:cNvCxnSpPr>
            <a:stCxn id="7" idx="1"/>
          </p:cNvCxnSpPr>
          <p:nvPr/>
        </p:nvCxnSpPr>
        <p:spPr>
          <a:xfrm flipH="1" flipV="1">
            <a:off x="6961111" y="5450482"/>
            <a:ext cx="758536" cy="4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stomShape 7"/>
          <p:cNvSpPr/>
          <p:nvPr/>
        </p:nvSpPr>
        <p:spPr>
          <a:xfrm>
            <a:off x="7774125" y="1491707"/>
            <a:ext cx="3526920" cy="85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s-ES" sz="1800" b="0" strike="noStrike" spc="-1" dirty="0">
                <a:solidFill>
                  <a:srgbClr val="000000"/>
                </a:solidFill>
                <a:uFill>
                  <a:solidFill>
                    <a:srgbClr val="FFFFFF"/>
                  </a:solidFill>
                </a:uFill>
                <a:latin typeface="Arial"/>
                <a:ea typeface="DejaVu Sans"/>
              </a:rPr>
              <a:t>Direcciones de memoria bajas</a:t>
            </a:r>
            <a:endParaRPr lang="es-ES" sz="1800" b="0" strike="noStrike" spc="-1" dirty="0">
              <a:solidFill>
                <a:srgbClr val="000000"/>
              </a:solidFill>
              <a:uFill>
                <a:solidFill>
                  <a:srgbClr val="FFFFFF"/>
                </a:solidFill>
              </a:uFill>
              <a:latin typeface="Arial"/>
            </a:endParaRPr>
          </a:p>
          <a:p>
            <a:r>
              <a:rPr lang="es-ES" sz="1800" b="0" strike="noStrike" spc="-1" dirty="0">
                <a:solidFill>
                  <a:srgbClr val="000000"/>
                </a:solidFill>
                <a:uFill>
                  <a:solidFill>
                    <a:srgbClr val="FFFFFF"/>
                  </a:solidFill>
                </a:uFill>
                <a:latin typeface="Arial"/>
                <a:ea typeface="DejaVu Sans"/>
              </a:rPr>
              <a:t>0x…..0000</a:t>
            </a:r>
            <a:endParaRPr lang="es-ES" sz="1800" b="0" strike="noStrike" spc="-1" dirty="0">
              <a:solidFill>
                <a:srgbClr val="000000"/>
              </a:solidFill>
              <a:uFill>
                <a:solidFill>
                  <a:srgbClr val="FFFFFF"/>
                </a:solidFill>
              </a:uFill>
              <a:latin typeface="Arial"/>
            </a:endParaRPr>
          </a:p>
        </p:txBody>
      </p:sp>
      <p:cxnSp>
        <p:nvCxnSpPr>
          <p:cNvPr id="13" name="Conector recto de flecha 12"/>
          <p:cNvCxnSpPr>
            <a:stCxn id="11" idx="1"/>
          </p:cNvCxnSpPr>
          <p:nvPr/>
        </p:nvCxnSpPr>
        <p:spPr>
          <a:xfrm flipH="1" flipV="1">
            <a:off x="6988350" y="1905102"/>
            <a:ext cx="785775" cy="15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PUSH &amp; POP</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17909731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5"/>
            <a:ext cx="4049216" cy="4596767"/>
          </a:xfrm>
        </p:spPr>
        <p:txBody>
          <a:bodyPr>
            <a:noAutofit/>
          </a:bodyPr>
          <a:lstStyle/>
          <a:p>
            <a:pPr marL="0" indent="0">
              <a:buNone/>
            </a:pPr>
            <a:r>
              <a:rPr lang="es-ES" sz="1500" dirty="0">
                <a:latin typeface="Calibri Light" panose="020F0302020204030204" pitchFamily="34" charset="0"/>
                <a:cs typeface="Calibri Light" panose="020F0302020204030204" pitchFamily="34" charset="0"/>
              </a:rPr>
              <a:t>Al </a:t>
            </a:r>
            <a:r>
              <a:rPr lang="es-ES" sz="1500" dirty="0" err="1">
                <a:latin typeface="Calibri Light" panose="020F0302020204030204" pitchFamily="34" charset="0"/>
                <a:cs typeface="Calibri Light" panose="020F0302020204030204" pitchFamily="34" charset="0"/>
              </a:rPr>
              <a:t>desapilar</a:t>
            </a:r>
            <a:r>
              <a:rPr lang="es-ES" sz="1500" dirty="0">
                <a:latin typeface="Calibri Light" panose="020F0302020204030204" pitchFamily="34" charset="0"/>
                <a:cs typeface="Calibri Light" panose="020F0302020204030204" pitchFamily="34" charset="0"/>
              </a:rPr>
              <a:t> un elemento el proceso fue inverso, la pila se redujo desde </a:t>
            </a:r>
            <a:r>
              <a:rPr lang="es-ES" sz="1500" b="1" dirty="0">
                <a:latin typeface="Calibri Light" panose="020F0302020204030204" pitchFamily="34" charset="0"/>
                <a:cs typeface="Calibri Light" panose="020F0302020204030204" pitchFamily="34" charset="0"/>
              </a:rPr>
              <a:t>0xbffff58c</a:t>
            </a:r>
            <a:r>
              <a:rPr lang="es-ES" sz="1500" dirty="0">
                <a:latin typeface="Calibri Light" panose="020F0302020204030204" pitchFamily="34" charset="0"/>
                <a:cs typeface="Calibri Light" panose="020F0302020204030204" pitchFamily="34" charset="0"/>
              </a:rPr>
              <a:t> hasta </a:t>
            </a:r>
            <a:r>
              <a:rPr lang="es-ES" sz="1500" b="1" dirty="0">
                <a:latin typeface="Calibri Light" panose="020F0302020204030204" pitchFamily="34" charset="0"/>
                <a:cs typeface="Calibri Light" panose="020F0302020204030204" pitchFamily="34" charset="0"/>
              </a:rPr>
              <a:t>0xbffff590</a:t>
            </a:r>
            <a:r>
              <a:rPr lang="es-ES" sz="1500" dirty="0">
                <a:latin typeface="Calibri Light" panose="020F0302020204030204" pitchFamily="34" charset="0"/>
                <a:cs typeface="Calibri Light" panose="020F0302020204030204" pitchFamily="34" charset="0"/>
              </a:rPr>
              <a:t>, es decir se ha reducido hacia direcciones mayores.</a:t>
            </a:r>
          </a:p>
          <a:p>
            <a:pPr marL="0" indent="0">
              <a:buNone/>
            </a:pPr>
            <a:endParaRPr lang="es-ES" sz="1500" dirty="0">
              <a:latin typeface="Calibri Light" panose="020F0302020204030204" pitchFamily="34" charset="0"/>
              <a:cs typeface="Calibri Light" panose="020F0302020204030204" pitchFamily="34" charset="0"/>
            </a:endParaRPr>
          </a:p>
          <a:p>
            <a:pPr marL="0" indent="0">
              <a:buNone/>
            </a:pPr>
            <a:r>
              <a:rPr lang="es-ES" sz="1500" dirty="0">
                <a:latin typeface="Calibri Light" panose="020F0302020204030204" pitchFamily="34" charset="0"/>
                <a:cs typeface="Calibri Light" panose="020F0302020204030204" pitchFamily="34" charset="0"/>
              </a:rPr>
              <a:t>Esto se debe a que la pila crece desde direcciones numéricas mayores (que son usadas primero) hacia las direcciones de memoria menores. Es decir, crece desde </a:t>
            </a:r>
            <a:r>
              <a:rPr lang="es-ES" sz="1500" b="1" dirty="0">
                <a:latin typeface="Calibri Light" panose="020F0302020204030204" pitchFamily="34" charset="0"/>
                <a:cs typeface="Calibri Light" panose="020F0302020204030204" pitchFamily="34" charset="0"/>
              </a:rPr>
              <a:t>0xf...</a:t>
            </a:r>
            <a:r>
              <a:rPr lang="es-ES" sz="1500" b="1" dirty="0" err="1">
                <a:latin typeface="Calibri Light" panose="020F0302020204030204" pitchFamily="34" charset="0"/>
                <a:cs typeface="Calibri Light" panose="020F0302020204030204" pitchFamily="34" charset="0"/>
              </a:rPr>
              <a:t>fff</a:t>
            </a:r>
            <a:r>
              <a:rPr lang="es-ES" sz="1500" b="1" dirty="0">
                <a:latin typeface="Calibri Light" panose="020F0302020204030204" pitchFamily="34" charset="0"/>
                <a:cs typeface="Calibri Light" panose="020F0302020204030204" pitchFamily="34" charset="0"/>
              </a:rPr>
              <a:t> </a:t>
            </a:r>
            <a:r>
              <a:rPr lang="es-ES" sz="1500" dirty="0">
                <a:latin typeface="Calibri Light" panose="020F0302020204030204" pitchFamily="34" charset="0"/>
                <a:cs typeface="Calibri Light" panose="020F0302020204030204" pitchFamily="34" charset="0"/>
              </a:rPr>
              <a:t>hacia </a:t>
            </a:r>
            <a:r>
              <a:rPr lang="es-ES" sz="1500" b="1" dirty="0">
                <a:latin typeface="Calibri Light" panose="020F0302020204030204" pitchFamily="34" charset="0"/>
                <a:cs typeface="Calibri Light" panose="020F0302020204030204" pitchFamily="34" charset="0"/>
              </a:rPr>
              <a:t>0x0...</a:t>
            </a:r>
            <a:r>
              <a:rPr lang="es-ES" sz="1500" b="1" dirty="0" smtClean="0">
                <a:latin typeface="Calibri Light" panose="020F0302020204030204" pitchFamily="34" charset="0"/>
                <a:cs typeface="Calibri Light" panose="020F0302020204030204" pitchFamily="34" charset="0"/>
              </a:rPr>
              <a:t>000</a:t>
            </a:r>
            <a:r>
              <a:rPr lang="es-ES" sz="1500" dirty="0" smtClean="0">
                <a:latin typeface="Calibri Light" panose="020F0302020204030204" pitchFamily="34" charset="0"/>
                <a:cs typeface="Calibri Light" panose="020F0302020204030204" pitchFamily="34" charset="0"/>
              </a:rPr>
              <a:t>.</a:t>
            </a:r>
          </a:p>
          <a:p>
            <a:pPr marL="0" indent="0">
              <a:buNone/>
            </a:pPr>
            <a:endParaRPr lang="es-ES" sz="1500" dirty="0">
              <a:latin typeface="Calibri Light" panose="020F0302020204030204" pitchFamily="34" charset="0"/>
              <a:cs typeface="Calibri Light" panose="020F0302020204030204" pitchFamily="34" charset="0"/>
            </a:endParaRPr>
          </a:p>
          <a:p>
            <a:pPr marL="0" indent="0">
              <a:buNone/>
            </a:pPr>
            <a:r>
              <a:rPr lang="es-ES" sz="1500" dirty="0" smtClean="0">
                <a:latin typeface="Calibri Light" panose="020F0302020204030204" pitchFamily="34" charset="0"/>
                <a:cs typeface="Calibri Light" panose="020F0302020204030204" pitchFamily="34" charset="0"/>
              </a:rPr>
              <a:t>Como </a:t>
            </a:r>
            <a:r>
              <a:rPr lang="es-ES" sz="1500" dirty="0">
                <a:latin typeface="Calibri Light" panose="020F0302020204030204" pitchFamily="34" charset="0"/>
                <a:cs typeface="Calibri Light" panose="020F0302020204030204" pitchFamily="34" charset="0"/>
              </a:rPr>
              <a:t>la pila crece desde su base </a:t>
            </a:r>
            <a:r>
              <a:rPr lang="es-ES" sz="1500" dirty="0" smtClean="0">
                <a:latin typeface="Calibri Light" panose="020F0302020204030204" pitchFamily="34" charset="0"/>
                <a:cs typeface="Calibri Light" panose="020F0302020204030204" pitchFamily="34" charset="0"/>
              </a:rPr>
              <a:t>hacia </a:t>
            </a:r>
            <a:r>
              <a:rPr lang="es-ES" sz="1500" dirty="0">
                <a:latin typeface="Calibri Light" panose="020F0302020204030204" pitchFamily="34" charset="0"/>
                <a:cs typeface="Calibri Light" panose="020F0302020204030204" pitchFamily="34" charset="0"/>
              </a:rPr>
              <a:t>direcciones menores de memoria, al apilar un nuevo elemento se debe </a:t>
            </a:r>
            <a:r>
              <a:rPr lang="es-ES" sz="1500" dirty="0" smtClean="0">
                <a:latin typeface="Calibri Light" panose="020F0302020204030204" pitchFamily="34" charset="0"/>
                <a:cs typeface="Calibri Light" panose="020F0302020204030204" pitchFamily="34" charset="0"/>
              </a:rPr>
              <a:t>reducir </a:t>
            </a:r>
            <a:r>
              <a:rPr lang="es-ES" sz="1500" dirty="0">
                <a:latin typeface="Calibri Light" panose="020F0302020204030204" pitchFamily="34" charset="0"/>
                <a:cs typeface="Calibri Light" panose="020F0302020204030204" pitchFamily="34" charset="0"/>
              </a:rPr>
              <a:t>el puntero de la pila y al </a:t>
            </a:r>
            <a:r>
              <a:rPr lang="es-ES" sz="1500" dirty="0" err="1">
                <a:latin typeface="Calibri Light" panose="020F0302020204030204" pitchFamily="34" charset="0"/>
                <a:cs typeface="Calibri Light" panose="020F0302020204030204" pitchFamily="34" charset="0"/>
              </a:rPr>
              <a:t>desapilar</a:t>
            </a:r>
            <a:r>
              <a:rPr lang="es-ES" sz="1500" dirty="0">
                <a:latin typeface="Calibri Light" panose="020F0302020204030204" pitchFamily="34" charset="0"/>
                <a:cs typeface="Calibri Light" panose="020F0302020204030204" pitchFamily="34" charset="0"/>
              </a:rPr>
              <a:t> un elemento se debe incrementar el puntero de la pila. Por eso con </a:t>
            </a:r>
            <a:r>
              <a:rPr lang="es-ES" sz="1500" b="1" dirty="0" smtClean="0">
                <a:latin typeface="Calibri Light" panose="020F0302020204030204" pitchFamily="34" charset="0"/>
                <a:cs typeface="Calibri Light" panose="020F0302020204030204" pitchFamily="34" charset="0"/>
              </a:rPr>
              <a:t>PUSH</a:t>
            </a:r>
            <a:r>
              <a:rPr lang="es-ES" sz="1500" dirty="0" smtClean="0">
                <a:latin typeface="Calibri Light" panose="020F0302020204030204" pitchFamily="34" charset="0"/>
                <a:cs typeface="Calibri Light" panose="020F0302020204030204" pitchFamily="34" charset="0"/>
              </a:rPr>
              <a:t> </a:t>
            </a:r>
            <a:r>
              <a:rPr lang="es-ES" sz="1500" dirty="0">
                <a:latin typeface="Calibri Light" panose="020F0302020204030204" pitchFamily="34" charset="0"/>
                <a:cs typeface="Calibri Light" panose="020F0302020204030204" pitchFamily="34" charset="0"/>
              </a:rPr>
              <a:t>se resta </a:t>
            </a:r>
            <a:r>
              <a:rPr lang="es-ES" sz="1500" b="1" dirty="0" smtClean="0">
                <a:latin typeface="Calibri Light" panose="020F0302020204030204" pitchFamily="34" charset="0"/>
                <a:cs typeface="Calibri Light" panose="020F0302020204030204" pitchFamily="34" charset="0"/>
              </a:rPr>
              <a:t>ESP </a:t>
            </a:r>
            <a:r>
              <a:rPr lang="es-ES" sz="1500" b="1" dirty="0">
                <a:latin typeface="Calibri Light" panose="020F0302020204030204" pitchFamily="34" charset="0"/>
                <a:cs typeface="Calibri Light" panose="020F0302020204030204" pitchFamily="34" charset="0"/>
              </a:rPr>
              <a:t>= </a:t>
            </a:r>
            <a:r>
              <a:rPr lang="es-ES" sz="1500" b="1" dirty="0" smtClean="0">
                <a:latin typeface="Calibri Light" panose="020F0302020204030204" pitchFamily="34" charset="0"/>
                <a:cs typeface="Calibri Light" panose="020F0302020204030204" pitchFamily="34" charset="0"/>
              </a:rPr>
              <a:t>ESP </a:t>
            </a:r>
            <a:r>
              <a:rPr lang="es-ES" sz="1500" b="1" dirty="0">
                <a:latin typeface="Calibri Light" panose="020F0302020204030204" pitchFamily="34" charset="0"/>
                <a:cs typeface="Calibri Light" panose="020F0302020204030204" pitchFamily="34" charset="0"/>
              </a:rPr>
              <a:t>- 4</a:t>
            </a:r>
            <a:r>
              <a:rPr lang="es-ES" sz="1500" dirty="0">
                <a:latin typeface="Calibri Light" panose="020F0302020204030204" pitchFamily="34" charset="0"/>
                <a:cs typeface="Calibri Light" panose="020F0302020204030204" pitchFamily="34" charset="0"/>
              </a:rPr>
              <a:t> y con </a:t>
            </a:r>
            <a:r>
              <a:rPr lang="es-ES" sz="1500" b="1" dirty="0" smtClean="0">
                <a:latin typeface="Calibri Light" panose="020F0302020204030204" pitchFamily="34" charset="0"/>
                <a:cs typeface="Calibri Light" panose="020F0302020204030204" pitchFamily="34" charset="0"/>
              </a:rPr>
              <a:t>POP</a:t>
            </a:r>
            <a:r>
              <a:rPr lang="es-ES" sz="1500" dirty="0" smtClean="0">
                <a:latin typeface="Calibri Light" panose="020F0302020204030204" pitchFamily="34" charset="0"/>
                <a:cs typeface="Calibri Light" panose="020F0302020204030204" pitchFamily="34" charset="0"/>
              </a:rPr>
              <a:t> </a:t>
            </a:r>
            <a:r>
              <a:rPr lang="es-ES" sz="1500" dirty="0">
                <a:latin typeface="Calibri Light" panose="020F0302020204030204" pitchFamily="34" charset="0"/>
                <a:cs typeface="Calibri Light" panose="020F0302020204030204" pitchFamily="34" charset="0"/>
              </a:rPr>
              <a:t>se suma </a:t>
            </a:r>
            <a:r>
              <a:rPr lang="es-ES" sz="1500" b="1" dirty="0" smtClean="0">
                <a:latin typeface="Calibri Light" panose="020F0302020204030204" pitchFamily="34" charset="0"/>
                <a:cs typeface="Calibri Light" panose="020F0302020204030204" pitchFamily="34" charset="0"/>
              </a:rPr>
              <a:t>ESP </a:t>
            </a:r>
            <a:r>
              <a:rPr lang="es-ES" sz="1500" b="1" dirty="0">
                <a:latin typeface="Calibri Light" panose="020F0302020204030204" pitchFamily="34" charset="0"/>
                <a:cs typeface="Calibri Light" panose="020F0302020204030204" pitchFamily="34" charset="0"/>
              </a:rPr>
              <a:t>= </a:t>
            </a:r>
            <a:r>
              <a:rPr lang="es-ES" sz="1500" b="1" dirty="0" smtClean="0">
                <a:latin typeface="Calibri Light" panose="020F0302020204030204" pitchFamily="34" charset="0"/>
                <a:cs typeface="Calibri Light" panose="020F0302020204030204" pitchFamily="34" charset="0"/>
              </a:rPr>
              <a:t>ESP </a:t>
            </a:r>
            <a:r>
              <a:rPr lang="es-ES" sz="1500" b="1" dirty="0">
                <a:latin typeface="Calibri Light" panose="020F0302020204030204" pitchFamily="34" charset="0"/>
                <a:cs typeface="Calibri Light" panose="020F0302020204030204" pitchFamily="34" charset="0"/>
              </a:rPr>
              <a:t>+ 4</a:t>
            </a:r>
            <a:r>
              <a:rPr lang="es-ES" sz="1500" dirty="0">
                <a:latin typeface="Calibri Light" panose="020F0302020204030204" pitchFamily="34" charset="0"/>
                <a:cs typeface="Calibri Light" panose="020F0302020204030204" pitchFamily="34" charset="0"/>
              </a:rPr>
              <a:t>.</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PUSH &amp; POP</a:t>
            </a:r>
            <a:endParaRPr lang="es-ES" dirty="0">
              <a:ln w="12700">
                <a:solidFill>
                  <a:schemeClr val="bg1"/>
                </a:solidFill>
              </a:ln>
              <a:solidFill>
                <a:schemeClr val="bg1"/>
              </a:solidFill>
            </a:endParaRPr>
          </a:p>
        </p:txBody>
      </p:sp>
      <p:pic>
        <p:nvPicPr>
          <p:cNvPr id="13314" name="Picture 2" descr="st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1883" y="1836602"/>
            <a:ext cx="4450364" cy="2807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7759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fontScale="85000" lnSpcReduction="20000"/>
          </a:bodyPr>
          <a:lstStyle/>
          <a:p>
            <a:pPr marL="0" indent="0">
              <a:buNone/>
            </a:pPr>
            <a:r>
              <a:rPr lang="es-ES" sz="2400" b="1" dirty="0" smtClean="0">
                <a:solidFill>
                  <a:schemeClr val="bg1"/>
                </a:solidFill>
                <a:latin typeface="Calibri Light" panose="020F0302020204030204" pitchFamily="34" charset="0"/>
                <a:cs typeface="Calibri Light" panose="020F0302020204030204" pitchFamily="34" charset="0"/>
              </a:rPr>
              <a:t>Definición </a:t>
            </a:r>
            <a:r>
              <a:rPr lang="es-ES" sz="2400" b="1" dirty="0">
                <a:solidFill>
                  <a:schemeClr val="bg1"/>
                </a:solidFill>
                <a:latin typeface="Calibri Light" panose="020F0302020204030204" pitchFamily="34" charset="0"/>
                <a:cs typeface="Calibri Light" panose="020F0302020204030204" pitchFamily="34" charset="0"/>
              </a:rPr>
              <a:t>de Bug</a:t>
            </a:r>
            <a:r>
              <a:rPr lang="es-ES" sz="2400" dirty="0">
                <a:solidFill>
                  <a:schemeClr val="bg1"/>
                </a:solidFill>
                <a:latin typeface="Calibri Light" panose="020F0302020204030204" pitchFamily="34" charset="0"/>
                <a:cs typeface="Calibri Light" panose="020F0302020204030204" pitchFamily="34" charset="0"/>
              </a:rPr>
              <a:t>: </a:t>
            </a:r>
            <a:r>
              <a:rPr lang="es-ES" sz="2400" dirty="0" smtClean="0">
                <a:solidFill>
                  <a:schemeClr val="bg1"/>
                </a:solidFill>
                <a:latin typeface="Calibri Light" panose="020F0302020204030204" pitchFamily="34" charset="0"/>
                <a:cs typeface="Calibri Light" panose="020F0302020204030204" pitchFamily="34" charset="0"/>
              </a:rPr>
              <a:t>Es </a:t>
            </a:r>
            <a:r>
              <a:rPr lang="es-ES" sz="2400" dirty="0">
                <a:solidFill>
                  <a:schemeClr val="bg1"/>
                </a:solidFill>
                <a:latin typeface="Calibri Light" panose="020F0302020204030204" pitchFamily="34" charset="0"/>
                <a:cs typeface="Calibri Light" panose="020F0302020204030204" pitchFamily="34" charset="0"/>
              </a:rPr>
              <a:t>el resultado de un </a:t>
            </a:r>
            <a:r>
              <a:rPr lang="es-ES" sz="2400" dirty="0" smtClean="0">
                <a:solidFill>
                  <a:schemeClr val="bg1"/>
                </a:solidFill>
                <a:latin typeface="Calibri Light" panose="020F0302020204030204" pitchFamily="34" charset="0"/>
                <a:cs typeface="Calibri Light" panose="020F0302020204030204" pitchFamily="34" charset="0"/>
              </a:rPr>
              <a:t>error </a:t>
            </a:r>
            <a:r>
              <a:rPr lang="es-ES" sz="2400" dirty="0">
                <a:solidFill>
                  <a:schemeClr val="bg1"/>
                </a:solidFill>
                <a:latin typeface="Calibri Light" panose="020F0302020204030204" pitchFamily="34" charset="0"/>
                <a:cs typeface="Calibri Light" panose="020F0302020204030204" pitchFamily="34" charset="0"/>
              </a:rPr>
              <a:t>durante el proceso de creación de </a:t>
            </a:r>
            <a:r>
              <a:rPr lang="es-ES" sz="2400" dirty="0" smtClean="0">
                <a:solidFill>
                  <a:schemeClr val="bg1"/>
                </a:solidFill>
                <a:latin typeface="Calibri Light" panose="020F0302020204030204" pitchFamily="34" charset="0"/>
                <a:cs typeface="Calibri Light" panose="020F0302020204030204" pitchFamily="34" charset="0"/>
              </a:rPr>
              <a:t>aplicaciones (</a:t>
            </a:r>
            <a:r>
              <a:rPr lang="es-ES" sz="2400" dirty="0">
                <a:solidFill>
                  <a:schemeClr val="bg1"/>
                </a:solidFill>
                <a:latin typeface="Calibri Light" panose="020F0302020204030204" pitchFamily="34" charset="0"/>
                <a:cs typeface="Calibri Light" panose="020F0302020204030204" pitchFamily="34" charset="0"/>
              </a:rPr>
              <a:t>software). Dicho </a:t>
            </a:r>
            <a:r>
              <a:rPr lang="es-ES" sz="2400" dirty="0" smtClean="0">
                <a:solidFill>
                  <a:schemeClr val="bg1"/>
                </a:solidFill>
                <a:latin typeface="Calibri Light" panose="020F0302020204030204" pitchFamily="34" charset="0"/>
                <a:cs typeface="Calibri Light" panose="020F0302020204030204" pitchFamily="34" charset="0"/>
              </a:rPr>
              <a:t>error </a:t>
            </a:r>
            <a:r>
              <a:rPr lang="es-ES" sz="2400" dirty="0">
                <a:solidFill>
                  <a:schemeClr val="bg1"/>
                </a:solidFill>
                <a:latin typeface="Calibri Light" panose="020F0302020204030204" pitchFamily="34" charset="0"/>
                <a:cs typeface="Calibri Light" panose="020F0302020204030204" pitchFamily="34" charset="0"/>
              </a:rPr>
              <a:t>puede presentarse en cualquiera de las etapas del ciclo de vida del software aunque los más evidentes se dan en la etapa de desarrollo y programación. </a:t>
            </a:r>
            <a:endParaRPr lang="es-ES" sz="2400"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400" dirty="0">
              <a:solidFill>
                <a:schemeClr val="bg1"/>
              </a:solidFill>
              <a:latin typeface="Calibri Light" panose="020F0302020204030204" pitchFamily="34" charset="0"/>
              <a:cs typeface="Calibri Light" panose="020F0302020204030204" pitchFamily="34" charset="0"/>
            </a:endParaRPr>
          </a:p>
          <a:p>
            <a:pPr marL="0" indent="0">
              <a:buNone/>
            </a:pPr>
            <a:r>
              <a:rPr lang="es-ES" sz="2400" b="1" dirty="0">
                <a:solidFill>
                  <a:schemeClr val="bg1"/>
                </a:solidFill>
                <a:latin typeface="Calibri Light" panose="020F0302020204030204" pitchFamily="34" charset="0"/>
                <a:cs typeface="Calibri Light" panose="020F0302020204030204" pitchFamily="34" charset="0"/>
              </a:rPr>
              <a:t>Definición de </a:t>
            </a:r>
            <a:r>
              <a:rPr lang="es-ES" sz="2400" b="1" dirty="0" smtClean="0">
                <a:solidFill>
                  <a:schemeClr val="bg1"/>
                </a:solidFill>
                <a:latin typeface="Calibri Light" panose="020F0302020204030204" pitchFamily="34" charset="0"/>
                <a:cs typeface="Calibri Light" panose="020F0302020204030204" pitchFamily="34" charset="0"/>
              </a:rPr>
              <a:t>vulnerabilidad</a:t>
            </a:r>
            <a:r>
              <a:rPr lang="es-ES" sz="2400" dirty="0" smtClean="0">
                <a:solidFill>
                  <a:schemeClr val="bg1"/>
                </a:solidFill>
                <a:latin typeface="Calibri Light" panose="020F0302020204030204" pitchFamily="34" charset="0"/>
                <a:cs typeface="Calibri Light" panose="020F0302020204030204" pitchFamily="34" charset="0"/>
              </a:rPr>
              <a:t>: </a:t>
            </a:r>
            <a:r>
              <a:rPr lang="es-ES" sz="2400" dirty="0">
                <a:solidFill>
                  <a:schemeClr val="bg1"/>
                </a:solidFill>
                <a:latin typeface="Calibri Light" panose="020F0302020204030204" pitchFamily="34" charset="0"/>
                <a:cs typeface="Calibri Light" panose="020F0302020204030204" pitchFamily="34" charset="0"/>
              </a:rPr>
              <a:t>E</a:t>
            </a:r>
            <a:r>
              <a:rPr lang="es-ES" sz="2400" dirty="0" smtClean="0">
                <a:solidFill>
                  <a:schemeClr val="bg1"/>
                </a:solidFill>
                <a:latin typeface="Calibri Light" panose="020F0302020204030204" pitchFamily="34" charset="0"/>
                <a:cs typeface="Calibri Light" panose="020F0302020204030204" pitchFamily="34" charset="0"/>
              </a:rPr>
              <a:t>s </a:t>
            </a:r>
            <a:r>
              <a:rPr lang="es-ES" sz="2400" dirty="0">
                <a:solidFill>
                  <a:schemeClr val="bg1"/>
                </a:solidFill>
                <a:latin typeface="Calibri Light" panose="020F0302020204030204" pitchFamily="34" charset="0"/>
                <a:cs typeface="Calibri Light" panose="020F0302020204030204" pitchFamily="34" charset="0"/>
              </a:rPr>
              <a:t>un cierto tipo de bug en un programa que permite, mediante su explotación, violar la seguridad de un sistema informático. Por lo tanto las vulnerabilidades permiten realizar acciones para la cual el programa no fue pensado y abusar de ellas</a:t>
            </a:r>
            <a:r>
              <a:rPr lang="es-ES" sz="2400" dirty="0" smtClean="0">
                <a:solidFill>
                  <a:schemeClr val="bg1"/>
                </a:solidFill>
                <a:latin typeface="Calibri Light" panose="020F0302020204030204" pitchFamily="34" charset="0"/>
                <a:cs typeface="Calibri Light" panose="020F0302020204030204" pitchFamily="34" charset="0"/>
              </a:rPr>
              <a:t>.</a:t>
            </a:r>
          </a:p>
          <a:p>
            <a:pPr marL="0" indent="0">
              <a:buNone/>
            </a:pPr>
            <a:endParaRPr lang="es-ES" sz="2400" dirty="0">
              <a:solidFill>
                <a:schemeClr val="bg1"/>
              </a:solidFill>
              <a:latin typeface="Calibri Light" panose="020F0302020204030204" pitchFamily="34" charset="0"/>
              <a:cs typeface="Calibri Light" panose="020F0302020204030204" pitchFamily="34" charset="0"/>
            </a:endParaRPr>
          </a:p>
          <a:p>
            <a:pPr marL="0" indent="0">
              <a:buNone/>
            </a:pPr>
            <a:r>
              <a:rPr lang="es-ES" sz="2400" b="1" dirty="0">
                <a:solidFill>
                  <a:schemeClr val="bg1"/>
                </a:solidFill>
                <a:latin typeface="Calibri Light" panose="020F0302020204030204" pitchFamily="34" charset="0"/>
                <a:cs typeface="Calibri Light" panose="020F0302020204030204" pitchFamily="34" charset="0"/>
              </a:rPr>
              <a:t>Definición </a:t>
            </a:r>
            <a:r>
              <a:rPr lang="es-ES" sz="2400" b="1" dirty="0" err="1" smtClean="0">
                <a:solidFill>
                  <a:schemeClr val="bg1"/>
                </a:solidFill>
                <a:latin typeface="Calibri Light" panose="020F0302020204030204" pitchFamily="34" charset="0"/>
                <a:cs typeface="Calibri Light" panose="020F0302020204030204" pitchFamily="34" charset="0"/>
              </a:rPr>
              <a:t>Exploit</a:t>
            </a:r>
            <a:r>
              <a:rPr lang="es-ES" sz="2400" dirty="0" smtClean="0">
                <a:solidFill>
                  <a:schemeClr val="bg1"/>
                </a:solidFill>
                <a:latin typeface="Calibri Light" panose="020F0302020204030204" pitchFamily="34" charset="0"/>
                <a:cs typeface="Calibri Light" panose="020F0302020204030204" pitchFamily="34" charset="0"/>
              </a:rPr>
              <a:t>: Es el código (o script) informático </a:t>
            </a:r>
            <a:r>
              <a:rPr lang="es-ES" sz="2400" dirty="0">
                <a:solidFill>
                  <a:schemeClr val="bg1"/>
                </a:solidFill>
                <a:latin typeface="Calibri Light" panose="020F0302020204030204" pitchFamily="34" charset="0"/>
                <a:cs typeface="Calibri Light" panose="020F0302020204030204" pitchFamily="34" charset="0"/>
              </a:rPr>
              <a:t>que trata de aprovechar alguna vulnerabilidad </a:t>
            </a:r>
            <a:r>
              <a:rPr lang="es-ES" sz="2400" dirty="0" smtClean="0">
                <a:solidFill>
                  <a:schemeClr val="bg1"/>
                </a:solidFill>
                <a:latin typeface="Calibri Light" panose="020F0302020204030204" pitchFamily="34" charset="0"/>
                <a:cs typeface="Calibri Light" panose="020F0302020204030204" pitchFamily="34" charset="0"/>
              </a:rPr>
              <a:t>existente en softwares vulnerables ante determinado bug.</a:t>
            </a: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Definiciones</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6438877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latin typeface="Calibri Light" panose="020F0302020204030204" pitchFamily="34" charset="0"/>
                <a:cs typeface="Calibri Light" panose="020F0302020204030204" pitchFamily="34" charset="0"/>
              </a:rPr>
              <a:t>Las instrucciones del tipo </a:t>
            </a:r>
            <a:r>
              <a:rPr lang="es-ES" sz="2400" dirty="0" err="1">
                <a:latin typeface="Calibri Light" panose="020F0302020204030204" pitchFamily="34" charset="0"/>
                <a:cs typeface="Calibri Light" panose="020F0302020204030204" pitchFamily="34" charset="0"/>
              </a:rPr>
              <a:t>jump</a:t>
            </a:r>
            <a:r>
              <a:rPr lang="es-ES" sz="2400" dirty="0">
                <a:latin typeface="Calibri Light" panose="020F0302020204030204" pitchFamily="34" charset="0"/>
                <a:cs typeface="Calibri Light" panose="020F0302020204030204" pitchFamily="34" charset="0"/>
              </a:rPr>
              <a:t>, </a:t>
            </a:r>
            <a:r>
              <a:rPr lang="es-ES" sz="2400" dirty="0" err="1">
                <a:latin typeface="Calibri Light" panose="020F0302020204030204" pitchFamily="34" charset="0"/>
                <a:cs typeface="Calibri Light" panose="020F0302020204030204" pitchFamily="34" charset="0"/>
              </a:rPr>
              <a:t>branch</a:t>
            </a:r>
            <a:r>
              <a:rPr lang="es-ES" sz="2400" dirty="0">
                <a:latin typeface="Calibri Light" panose="020F0302020204030204" pitchFamily="34" charset="0"/>
                <a:cs typeface="Calibri Light" panose="020F0302020204030204" pitchFamily="34" charset="0"/>
              </a:rPr>
              <a:t> o </a:t>
            </a:r>
            <a:r>
              <a:rPr lang="es-ES" sz="2400" dirty="0" err="1">
                <a:latin typeface="Calibri Light" panose="020F0302020204030204" pitchFamily="34" charset="0"/>
                <a:cs typeface="Calibri Light" panose="020F0302020204030204" pitchFamily="34" charset="0"/>
              </a:rPr>
              <a:t>call</a:t>
            </a:r>
            <a:r>
              <a:rPr lang="es-ES" sz="2400" dirty="0">
                <a:latin typeface="Calibri Light" panose="020F0302020204030204" pitchFamily="34" charset="0"/>
                <a:cs typeface="Calibri Light" panose="020F0302020204030204" pitchFamily="34" charset="0"/>
              </a:rPr>
              <a:t> modifican el valor del contador del programa. De esta manera instrucciones como </a:t>
            </a:r>
            <a:r>
              <a:rPr lang="es-ES" sz="2400" b="1" dirty="0">
                <a:latin typeface="Calibri Light" panose="020F0302020204030204" pitchFamily="34" charset="0"/>
                <a:cs typeface="Calibri Light" panose="020F0302020204030204" pitchFamily="34" charset="0"/>
              </a:rPr>
              <a:t>JMP</a:t>
            </a:r>
            <a:r>
              <a:rPr lang="es-ES" sz="2400" dirty="0">
                <a:latin typeface="Calibri Light" panose="020F0302020204030204" pitchFamily="34" charset="0"/>
                <a:cs typeface="Calibri Light" panose="020F0302020204030204" pitchFamily="34" charset="0"/>
              </a:rPr>
              <a:t>, </a:t>
            </a:r>
            <a:r>
              <a:rPr lang="es-ES" sz="2400" b="1" dirty="0">
                <a:latin typeface="Calibri Light" panose="020F0302020204030204" pitchFamily="34" charset="0"/>
                <a:cs typeface="Calibri Light" panose="020F0302020204030204" pitchFamily="34" charset="0"/>
              </a:rPr>
              <a:t>JE</a:t>
            </a:r>
            <a:r>
              <a:rPr lang="es-ES" sz="2400" dirty="0">
                <a:latin typeface="Calibri Light" panose="020F0302020204030204" pitchFamily="34" charset="0"/>
                <a:cs typeface="Calibri Light" panose="020F0302020204030204" pitchFamily="34" charset="0"/>
              </a:rPr>
              <a:t>, </a:t>
            </a:r>
            <a:r>
              <a:rPr lang="es-ES" sz="2400" b="1" dirty="0">
                <a:latin typeface="Calibri Light" panose="020F0302020204030204" pitchFamily="34" charset="0"/>
                <a:cs typeface="Calibri Light" panose="020F0302020204030204" pitchFamily="34" charset="0"/>
              </a:rPr>
              <a:t>JNE</a:t>
            </a:r>
            <a:r>
              <a:rPr lang="es-ES" sz="2400" dirty="0">
                <a:latin typeface="Calibri Light" panose="020F0302020204030204" pitchFamily="34" charset="0"/>
                <a:cs typeface="Calibri Light" panose="020F0302020204030204" pitchFamily="34" charset="0"/>
              </a:rPr>
              <a:t>, </a:t>
            </a:r>
            <a:r>
              <a:rPr lang="es-ES" sz="2400" b="1" dirty="0">
                <a:latin typeface="Calibri Light" panose="020F0302020204030204" pitchFamily="34" charset="0"/>
                <a:cs typeface="Calibri Light" panose="020F0302020204030204" pitchFamily="34" charset="0"/>
              </a:rPr>
              <a:t>CALL</a:t>
            </a:r>
            <a:r>
              <a:rPr lang="es-ES" sz="2400" dirty="0">
                <a:latin typeface="Calibri Light" panose="020F0302020204030204" pitchFamily="34" charset="0"/>
                <a:cs typeface="Calibri Light" panose="020F0302020204030204" pitchFamily="34" charset="0"/>
              </a:rPr>
              <a:t> provocan que el programa deje de ejecutarse de manera lineal modificando el flujo de ejecución.</a:t>
            </a:r>
          </a:p>
          <a:p>
            <a:pPr marL="0" indent="0">
              <a:buNone/>
            </a:pPr>
            <a:endParaRPr lang="es-ES" sz="2400" dirty="0">
              <a:latin typeface="Calibri Light" panose="020F0302020204030204" pitchFamily="34" charset="0"/>
              <a:cs typeface="Calibri Light" panose="020F0302020204030204" pitchFamily="34" charset="0"/>
            </a:endParaRPr>
          </a:p>
          <a:p>
            <a:pPr marL="0" indent="0">
              <a:buNone/>
            </a:pPr>
            <a:r>
              <a:rPr lang="es-ES" sz="2400" dirty="0">
                <a:latin typeface="Calibri Light" panose="020F0302020204030204" pitchFamily="34" charset="0"/>
                <a:cs typeface="Calibri Light" panose="020F0302020204030204" pitchFamily="34" charset="0"/>
              </a:rPr>
              <a:t>La instrucción </a:t>
            </a:r>
            <a:r>
              <a:rPr lang="es-ES" sz="2400" b="1" dirty="0" smtClean="0">
                <a:latin typeface="Calibri Light" panose="020F0302020204030204" pitchFamily="34" charset="0"/>
                <a:cs typeface="Calibri Light" panose="020F0302020204030204" pitchFamily="34" charset="0"/>
              </a:rPr>
              <a:t>JMP</a:t>
            </a:r>
            <a:r>
              <a:rPr lang="es-ES" sz="2400" dirty="0" smtClean="0">
                <a:latin typeface="Calibri Light" panose="020F0302020204030204" pitchFamily="34" charset="0"/>
                <a:cs typeface="Calibri Light" panose="020F0302020204030204" pitchFamily="34" charset="0"/>
              </a:rPr>
              <a:t> </a:t>
            </a:r>
            <a:r>
              <a:rPr lang="es-ES" sz="2400" dirty="0">
                <a:latin typeface="Calibri Light" panose="020F0302020204030204" pitchFamily="34" charset="0"/>
                <a:cs typeface="Calibri Light" panose="020F0302020204030204" pitchFamily="34" charset="0"/>
              </a:rPr>
              <a:t>es un ejemplo de un salto incondicional, es decir, siempre va a ejecutarse.</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Saltos</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8681212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latin typeface="Calibri Light" panose="020F0302020204030204" pitchFamily="34" charset="0"/>
                <a:cs typeface="Calibri Light" panose="020F0302020204030204" pitchFamily="34" charset="0"/>
              </a:rPr>
              <a:t>En cambio </a:t>
            </a:r>
            <a:r>
              <a:rPr lang="es-ES" sz="2400" b="1" dirty="0" smtClean="0">
                <a:latin typeface="Calibri Light" panose="020F0302020204030204" pitchFamily="34" charset="0"/>
                <a:cs typeface="Calibri Light" panose="020F0302020204030204" pitchFamily="34" charset="0"/>
              </a:rPr>
              <a:t>JNE</a:t>
            </a:r>
            <a:r>
              <a:rPr lang="es-ES" sz="2400" dirty="0" smtClean="0">
                <a:latin typeface="Calibri Light" panose="020F0302020204030204" pitchFamily="34" charset="0"/>
                <a:cs typeface="Calibri Light" panose="020F0302020204030204" pitchFamily="34" charset="0"/>
              </a:rPr>
              <a:t> </a:t>
            </a:r>
            <a:r>
              <a:rPr lang="es-ES" sz="2400" dirty="0">
                <a:latin typeface="Calibri Light" panose="020F0302020204030204" pitchFamily="34" charset="0"/>
                <a:cs typeface="Calibri Light" panose="020F0302020204030204" pitchFamily="34" charset="0"/>
              </a:rPr>
              <a:t>(</a:t>
            </a:r>
            <a:r>
              <a:rPr lang="es-ES" sz="2400" dirty="0" err="1">
                <a:latin typeface="Calibri Light" panose="020F0302020204030204" pitchFamily="34" charset="0"/>
                <a:cs typeface="Calibri Light" panose="020F0302020204030204" pitchFamily="34" charset="0"/>
              </a:rPr>
              <a:t>jump</a:t>
            </a:r>
            <a:r>
              <a:rPr lang="es-ES" sz="2400" dirty="0">
                <a:latin typeface="Calibri Light" panose="020F0302020204030204" pitchFamily="34" charset="0"/>
                <a:cs typeface="Calibri Light" panose="020F0302020204030204" pitchFamily="34" charset="0"/>
              </a:rPr>
              <a:t> </a:t>
            </a:r>
            <a:r>
              <a:rPr lang="es-ES" sz="2400" dirty="0" err="1">
                <a:latin typeface="Calibri Light" panose="020F0302020204030204" pitchFamily="34" charset="0"/>
                <a:cs typeface="Calibri Light" panose="020F0302020204030204" pitchFamily="34" charset="0"/>
              </a:rPr>
              <a:t>if</a:t>
            </a:r>
            <a:r>
              <a:rPr lang="es-ES" sz="2400" dirty="0">
                <a:latin typeface="Calibri Light" panose="020F0302020204030204" pitchFamily="34" charset="0"/>
                <a:cs typeface="Calibri Light" panose="020F0302020204030204" pitchFamily="34" charset="0"/>
              </a:rPr>
              <a:t> </a:t>
            </a:r>
            <a:r>
              <a:rPr lang="es-ES" sz="2400" dirty="0" err="1">
                <a:latin typeface="Calibri Light" panose="020F0302020204030204" pitchFamily="34" charset="0"/>
                <a:cs typeface="Calibri Light" panose="020F0302020204030204" pitchFamily="34" charset="0"/>
              </a:rPr>
              <a:t>not</a:t>
            </a:r>
            <a:r>
              <a:rPr lang="es-ES" sz="2400" dirty="0">
                <a:latin typeface="Calibri Light" panose="020F0302020204030204" pitchFamily="34" charset="0"/>
                <a:cs typeface="Calibri Light" panose="020F0302020204030204" pitchFamily="34" charset="0"/>
              </a:rPr>
              <a:t> </a:t>
            </a:r>
            <a:r>
              <a:rPr lang="es-ES" sz="2400" dirty="0" err="1">
                <a:latin typeface="Calibri Light" panose="020F0302020204030204" pitchFamily="34" charset="0"/>
                <a:cs typeface="Calibri Light" panose="020F0302020204030204" pitchFamily="34" charset="0"/>
              </a:rPr>
              <a:t>equal</a:t>
            </a:r>
            <a:r>
              <a:rPr lang="es-ES" sz="2400" dirty="0">
                <a:latin typeface="Calibri Light" panose="020F0302020204030204" pitchFamily="34" charset="0"/>
                <a:cs typeface="Calibri Light" panose="020F0302020204030204" pitchFamily="34" charset="0"/>
              </a:rPr>
              <a:t> o saltar si los </a:t>
            </a:r>
            <a:r>
              <a:rPr lang="es-ES" sz="2400" dirty="0" err="1">
                <a:latin typeface="Calibri Light" panose="020F0302020204030204" pitchFamily="34" charset="0"/>
                <a:cs typeface="Calibri Light" panose="020F0302020204030204" pitchFamily="34" charset="0"/>
              </a:rPr>
              <a:t>operandos</a:t>
            </a:r>
            <a:r>
              <a:rPr lang="es-ES" sz="2400" dirty="0">
                <a:latin typeface="Calibri Light" panose="020F0302020204030204" pitchFamily="34" charset="0"/>
                <a:cs typeface="Calibri Light" panose="020F0302020204030204" pitchFamily="34" charset="0"/>
              </a:rPr>
              <a:t> son distintos) es un salto condicional que depende del valor del </a:t>
            </a:r>
            <a:r>
              <a:rPr lang="es-ES" sz="2400" dirty="0" smtClean="0">
                <a:latin typeface="Calibri Light" panose="020F0302020204030204" pitchFamily="34" charset="0"/>
                <a:cs typeface="Calibri Light" panose="020F0302020204030204" pitchFamily="34" charset="0"/>
              </a:rPr>
              <a:t>“</a:t>
            </a:r>
            <a:r>
              <a:rPr lang="es-ES" sz="2400" dirty="0" err="1" smtClean="0">
                <a:latin typeface="Calibri Light" panose="020F0302020204030204" pitchFamily="34" charset="0"/>
                <a:cs typeface="Calibri Light" panose="020F0302020204030204" pitchFamily="34" charset="0"/>
              </a:rPr>
              <a:t>flag</a:t>
            </a:r>
            <a:r>
              <a:rPr lang="es-ES" sz="2400" dirty="0" smtClean="0">
                <a:latin typeface="Calibri Light" panose="020F0302020204030204" pitchFamily="34" charset="0"/>
                <a:cs typeface="Calibri Light" panose="020F0302020204030204" pitchFamily="34" charset="0"/>
              </a:rPr>
              <a:t> </a:t>
            </a:r>
            <a:r>
              <a:rPr lang="es-ES" sz="2400" dirty="0" err="1" smtClean="0">
                <a:latin typeface="Calibri Light" panose="020F0302020204030204" pitchFamily="34" charset="0"/>
                <a:cs typeface="Calibri Light" panose="020F0302020204030204" pitchFamily="34" charset="0"/>
              </a:rPr>
              <a:t>zero</a:t>
            </a:r>
            <a:r>
              <a:rPr lang="es-ES" sz="2400" dirty="0" smtClean="0">
                <a:latin typeface="Calibri Light" panose="020F0302020204030204" pitchFamily="34" charset="0"/>
                <a:cs typeface="Calibri Light" panose="020F0302020204030204" pitchFamily="34" charset="0"/>
              </a:rPr>
              <a:t>”. </a:t>
            </a:r>
            <a:r>
              <a:rPr lang="es-ES" sz="2400" dirty="0">
                <a:latin typeface="Calibri Light" panose="020F0302020204030204" pitchFamily="34" charset="0"/>
                <a:cs typeface="Calibri Light" panose="020F0302020204030204" pitchFamily="34" charset="0"/>
              </a:rPr>
              <a:t>Existe un registro especial llamado registro de estado o registro </a:t>
            </a:r>
            <a:r>
              <a:rPr lang="es-ES" sz="2400" b="1" dirty="0" err="1">
                <a:latin typeface="Calibri Light" panose="020F0302020204030204" pitchFamily="34" charset="0"/>
                <a:cs typeface="Calibri Light" panose="020F0302020204030204" pitchFamily="34" charset="0"/>
              </a:rPr>
              <a:t>eflags</a:t>
            </a:r>
            <a:r>
              <a:rPr lang="es-ES" sz="2400" dirty="0">
                <a:latin typeface="Calibri Light" panose="020F0302020204030204" pitchFamily="34" charset="0"/>
                <a:cs typeface="Calibri Light" panose="020F0302020204030204" pitchFamily="34" charset="0"/>
              </a:rPr>
              <a:t> </a:t>
            </a:r>
            <a:r>
              <a:rPr lang="es-ES" sz="2400" dirty="0" smtClean="0">
                <a:latin typeface="Calibri Light" panose="020F0302020204030204" pitchFamily="34" charset="0"/>
                <a:cs typeface="Calibri Light" panose="020F0302020204030204" pitchFamily="34" charset="0"/>
              </a:rPr>
              <a:t>donde </a:t>
            </a:r>
            <a:r>
              <a:rPr lang="es-ES" sz="2400" dirty="0">
                <a:latin typeface="Calibri Light" panose="020F0302020204030204" pitchFamily="34" charset="0"/>
                <a:cs typeface="Calibri Light" panose="020F0302020204030204" pitchFamily="34" charset="0"/>
              </a:rPr>
              <a:t>cada bit almacena información de control que se modifica con las operaciones </a:t>
            </a:r>
            <a:r>
              <a:rPr lang="es-ES" sz="2400" dirty="0" smtClean="0">
                <a:latin typeface="Calibri Light" panose="020F0302020204030204" pitchFamily="34" charset="0"/>
                <a:cs typeface="Calibri Light" panose="020F0302020204030204" pitchFamily="34" charset="0"/>
              </a:rPr>
              <a:t>aritmética </a:t>
            </a:r>
            <a:r>
              <a:rPr lang="es-ES" sz="2400" dirty="0">
                <a:latin typeface="Calibri Light" panose="020F0302020204030204" pitchFamily="34" charset="0"/>
                <a:cs typeface="Calibri Light" panose="020F0302020204030204" pitchFamily="34" charset="0"/>
              </a:rPr>
              <a:t>lógicas. Se compone de </a:t>
            </a:r>
            <a:r>
              <a:rPr lang="es-ES" sz="2400" dirty="0" err="1">
                <a:latin typeface="Calibri Light" panose="020F0302020204030204" pitchFamily="34" charset="0"/>
                <a:cs typeface="Calibri Light" panose="020F0302020204030204" pitchFamily="34" charset="0"/>
              </a:rPr>
              <a:t>flags</a:t>
            </a:r>
            <a:r>
              <a:rPr lang="es-ES" sz="2400" dirty="0">
                <a:latin typeface="Calibri Light" panose="020F0302020204030204" pitchFamily="34" charset="0"/>
                <a:cs typeface="Calibri Light" panose="020F0302020204030204" pitchFamily="34" charset="0"/>
              </a:rPr>
              <a:t> </a:t>
            </a:r>
            <a:r>
              <a:rPr lang="es-ES" sz="2400" dirty="0" smtClean="0">
                <a:latin typeface="Calibri Light" panose="020F0302020204030204" pitchFamily="34" charset="0"/>
                <a:cs typeface="Calibri Light" panose="020F0302020204030204" pitchFamily="34" charset="0"/>
              </a:rPr>
              <a:t>de </a:t>
            </a:r>
            <a:r>
              <a:rPr lang="es-ES" sz="2400" dirty="0">
                <a:latin typeface="Calibri Light" panose="020F0302020204030204" pitchFamily="34" charset="0"/>
                <a:cs typeface="Calibri Light" panose="020F0302020204030204" pitchFamily="34" charset="0"/>
              </a:rPr>
              <a:t>1 bit, como </a:t>
            </a:r>
            <a:r>
              <a:rPr lang="es-ES" sz="2400" b="1" dirty="0" smtClean="0">
                <a:latin typeface="Calibri Light" panose="020F0302020204030204" pitchFamily="34" charset="0"/>
                <a:cs typeface="Calibri Light" panose="020F0302020204030204" pitchFamily="34" charset="0"/>
              </a:rPr>
              <a:t>Z</a:t>
            </a:r>
            <a:r>
              <a:rPr lang="es-ES" sz="2400" dirty="0" smtClean="0">
                <a:latin typeface="Calibri Light" panose="020F0302020204030204" pitchFamily="34" charset="0"/>
                <a:cs typeface="Calibri Light" panose="020F0302020204030204" pitchFamily="34" charset="0"/>
              </a:rPr>
              <a:t> (Zero </a:t>
            </a:r>
            <a:r>
              <a:rPr lang="es-ES" sz="2400" dirty="0" err="1" smtClean="0">
                <a:latin typeface="Calibri Light" panose="020F0302020204030204" pitchFamily="34" charset="0"/>
                <a:cs typeface="Calibri Light" panose="020F0302020204030204" pitchFamily="34" charset="0"/>
              </a:rPr>
              <a:t>flag</a:t>
            </a:r>
            <a:r>
              <a:rPr lang="es-ES" sz="2400" dirty="0" smtClean="0">
                <a:latin typeface="Calibri Light" panose="020F0302020204030204" pitchFamily="34" charset="0"/>
                <a:cs typeface="Calibri Light" panose="020F0302020204030204" pitchFamily="34" charset="0"/>
              </a:rPr>
              <a:t>) </a:t>
            </a:r>
            <a:r>
              <a:rPr lang="es-ES" sz="2400" dirty="0">
                <a:latin typeface="Calibri Light" panose="020F0302020204030204" pitchFamily="34" charset="0"/>
                <a:cs typeface="Calibri Light" panose="020F0302020204030204" pitchFamily="34" charset="0"/>
              </a:rPr>
              <a:t>que se </a:t>
            </a:r>
            <a:r>
              <a:rPr lang="es-ES" sz="2400" dirty="0" smtClean="0">
                <a:latin typeface="Calibri Light" panose="020F0302020204030204" pitchFamily="34" charset="0"/>
                <a:cs typeface="Calibri Light" panose="020F0302020204030204" pitchFamily="34" charset="0"/>
              </a:rPr>
              <a:t>establece </a:t>
            </a:r>
            <a:r>
              <a:rPr lang="es-ES" sz="2400" dirty="0">
                <a:latin typeface="Calibri Light" panose="020F0302020204030204" pitchFamily="34" charset="0"/>
                <a:cs typeface="Calibri Light" panose="020F0302020204030204" pitchFamily="34" charset="0"/>
              </a:rPr>
              <a:t>en 1 si la operación anterior resultó en 0, por ejemplo si el resultado de una resta como </a:t>
            </a:r>
            <a:r>
              <a:rPr lang="es-ES" sz="2400" b="1" dirty="0" smtClean="0">
                <a:latin typeface="Calibri Light" panose="020F0302020204030204" pitchFamily="34" charset="0"/>
                <a:cs typeface="Calibri Light" panose="020F0302020204030204" pitchFamily="34" charset="0"/>
              </a:rPr>
              <a:t>SUB EBX, EAX</a:t>
            </a:r>
            <a:r>
              <a:rPr lang="es-ES" sz="2400" dirty="0" smtClean="0">
                <a:latin typeface="Calibri Light" panose="020F0302020204030204" pitchFamily="34" charset="0"/>
                <a:cs typeface="Calibri Light" panose="020F0302020204030204" pitchFamily="34" charset="0"/>
              </a:rPr>
              <a:t> </a:t>
            </a:r>
            <a:r>
              <a:rPr lang="es-ES" sz="2400" dirty="0" err="1">
                <a:latin typeface="Calibri Light" panose="020F0302020204030204" pitchFamily="34" charset="0"/>
                <a:cs typeface="Calibri Light" panose="020F0302020204030204" pitchFamily="34" charset="0"/>
              </a:rPr>
              <a:t>dió</a:t>
            </a:r>
            <a:r>
              <a:rPr lang="es-ES" sz="2400" dirty="0">
                <a:latin typeface="Calibri Light" panose="020F0302020204030204" pitchFamily="34" charset="0"/>
                <a:cs typeface="Calibri Light" panose="020F0302020204030204" pitchFamily="34" charset="0"/>
              </a:rPr>
              <a:t> 0. Otros </a:t>
            </a:r>
            <a:r>
              <a:rPr lang="es-ES" sz="2400" dirty="0" err="1">
                <a:latin typeface="Calibri Light" panose="020F0302020204030204" pitchFamily="34" charset="0"/>
                <a:cs typeface="Calibri Light" panose="020F0302020204030204" pitchFamily="34" charset="0"/>
              </a:rPr>
              <a:t>flags</a:t>
            </a:r>
            <a:r>
              <a:rPr lang="es-ES" sz="2400" dirty="0">
                <a:latin typeface="Calibri Light" panose="020F0302020204030204" pitchFamily="34" charset="0"/>
                <a:cs typeface="Calibri Light" panose="020F0302020204030204" pitchFamily="34" charset="0"/>
              </a:rPr>
              <a:t> son </a:t>
            </a:r>
            <a:r>
              <a:rPr lang="es-ES" sz="2400" b="1" dirty="0">
                <a:latin typeface="Calibri Light" panose="020F0302020204030204" pitchFamily="34" charset="0"/>
                <a:cs typeface="Calibri Light" panose="020F0302020204030204" pitchFamily="34" charset="0"/>
              </a:rPr>
              <a:t>S</a:t>
            </a:r>
            <a:r>
              <a:rPr lang="es-ES" sz="2400" dirty="0">
                <a:latin typeface="Calibri Light" panose="020F0302020204030204" pitchFamily="34" charset="0"/>
                <a:cs typeface="Calibri Light" panose="020F0302020204030204" pitchFamily="34" charset="0"/>
              </a:rPr>
              <a:t> </a:t>
            </a:r>
            <a:r>
              <a:rPr lang="es-ES" sz="2400" dirty="0" smtClean="0">
                <a:latin typeface="Calibri Light" panose="020F0302020204030204" pitchFamily="34" charset="0"/>
                <a:cs typeface="Calibri Light" panose="020F0302020204030204" pitchFamily="34" charset="0"/>
              </a:rPr>
              <a:t>(</a:t>
            </a:r>
            <a:r>
              <a:rPr lang="es-ES" sz="2400" dirty="0" err="1" smtClean="0">
                <a:latin typeface="Calibri Light" panose="020F0302020204030204" pitchFamily="34" charset="0"/>
                <a:cs typeface="Calibri Light" panose="020F0302020204030204" pitchFamily="34" charset="0"/>
              </a:rPr>
              <a:t>Sign</a:t>
            </a:r>
            <a:r>
              <a:rPr lang="es-ES" sz="2400" dirty="0" smtClean="0">
                <a:latin typeface="Calibri Light" panose="020F0302020204030204" pitchFamily="34" charset="0"/>
                <a:cs typeface="Calibri Light" panose="020F0302020204030204" pitchFamily="34" charset="0"/>
              </a:rPr>
              <a:t> </a:t>
            </a:r>
            <a:r>
              <a:rPr lang="es-ES" sz="2400" dirty="0" err="1" smtClean="0">
                <a:latin typeface="Calibri Light" panose="020F0302020204030204" pitchFamily="34" charset="0"/>
                <a:cs typeface="Calibri Light" panose="020F0302020204030204" pitchFamily="34" charset="0"/>
              </a:rPr>
              <a:t>flag</a:t>
            </a:r>
            <a:r>
              <a:rPr lang="es-ES" sz="2400" dirty="0" smtClean="0">
                <a:latin typeface="Calibri Light" panose="020F0302020204030204" pitchFamily="34" charset="0"/>
                <a:cs typeface="Calibri Light" panose="020F0302020204030204" pitchFamily="34" charset="0"/>
              </a:rPr>
              <a:t>) </a:t>
            </a:r>
            <a:r>
              <a:rPr lang="es-ES" sz="2400" dirty="0">
                <a:latin typeface="Calibri Light" panose="020F0302020204030204" pitchFamily="34" charset="0"/>
                <a:cs typeface="Calibri Light" panose="020F0302020204030204" pitchFamily="34" charset="0"/>
              </a:rPr>
              <a:t>si el resultado de la operación anterior da negativo y </a:t>
            </a:r>
            <a:r>
              <a:rPr lang="es-ES" sz="2400" b="1" dirty="0">
                <a:latin typeface="Calibri Light" panose="020F0302020204030204" pitchFamily="34" charset="0"/>
                <a:cs typeface="Calibri Light" panose="020F0302020204030204" pitchFamily="34" charset="0"/>
              </a:rPr>
              <a:t>O</a:t>
            </a:r>
            <a:r>
              <a:rPr lang="es-ES" sz="2400" dirty="0">
                <a:latin typeface="Calibri Light" panose="020F0302020204030204" pitchFamily="34" charset="0"/>
                <a:cs typeface="Calibri Light" panose="020F0302020204030204" pitchFamily="34" charset="0"/>
              </a:rPr>
              <a:t> </a:t>
            </a:r>
            <a:r>
              <a:rPr lang="es-ES" sz="2400" dirty="0" smtClean="0">
                <a:latin typeface="Calibri Light" panose="020F0302020204030204" pitchFamily="34" charset="0"/>
                <a:cs typeface="Calibri Light" panose="020F0302020204030204" pitchFamily="34" charset="0"/>
              </a:rPr>
              <a:t>(</a:t>
            </a:r>
            <a:r>
              <a:rPr lang="es-ES" sz="2400" dirty="0" err="1">
                <a:latin typeface="Calibri Light" panose="020F0302020204030204" pitchFamily="34" charset="0"/>
                <a:cs typeface="Calibri Light" panose="020F0302020204030204" pitchFamily="34" charset="0"/>
              </a:rPr>
              <a:t>O</a:t>
            </a:r>
            <a:r>
              <a:rPr lang="es-ES" sz="2400" dirty="0" err="1" smtClean="0">
                <a:latin typeface="Calibri Light" panose="020F0302020204030204" pitchFamily="34" charset="0"/>
                <a:cs typeface="Calibri Light" panose="020F0302020204030204" pitchFamily="34" charset="0"/>
              </a:rPr>
              <a:t>verflow</a:t>
            </a:r>
            <a:r>
              <a:rPr lang="es-ES" sz="2400" dirty="0" smtClean="0">
                <a:latin typeface="Calibri Light" panose="020F0302020204030204" pitchFamily="34" charset="0"/>
                <a:cs typeface="Calibri Light" panose="020F0302020204030204" pitchFamily="34" charset="0"/>
              </a:rPr>
              <a:t> </a:t>
            </a:r>
            <a:r>
              <a:rPr lang="es-ES" sz="2400" dirty="0" err="1" smtClean="0">
                <a:latin typeface="Calibri Light" panose="020F0302020204030204" pitchFamily="34" charset="0"/>
                <a:cs typeface="Calibri Light" panose="020F0302020204030204" pitchFamily="34" charset="0"/>
              </a:rPr>
              <a:t>flag</a:t>
            </a:r>
            <a:r>
              <a:rPr lang="es-ES" sz="2400" dirty="0" smtClean="0">
                <a:latin typeface="Calibri Light" panose="020F0302020204030204" pitchFamily="34" charset="0"/>
                <a:cs typeface="Calibri Light" panose="020F0302020204030204" pitchFamily="34" charset="0"/>
              </a:rPr>
              <a:t>) </a:t>
            </a:r>
            <a:r>
              <a:rPr lang="es-ES" sz="2400" dirty="0">
                <a:latin typeface="Calibri Light" panose="020F0302020204030204" pitchFamily="34" charset="0"/>
                <a:cs typeface="Calibri Light" panose="020F0302020204030204" pitchFamily="34" charset="0"/>
              </a:rPr>
              <a:t>si se produce un </a:t>
            </a:r>
            <a:r>
              <a:rPr lang="es-ES" sz="2400" dirty="0" err="1">
                <a:latin typeface="Calibri Light" panose="020F0302020204030204" pitchFamily="34" charset="0"/>
                <a:cs typeface="Calibri Light" panose="020F0302020204030204" pitchFamily="34" charset="0"/>
              </a:rPr>
              <a:t>overflow</a:t>
            </a:r>
            <a:r>
              <a:rPr lang="es-ES" sz="2400" dirty="0">
                <a:latin typeface="Calibri Light" panose="020F0302020204030204" pitchFamily="34" charset="0"/>
                <a:cs typeface="Calibri Light" panose="020F0302020204030204" pitchFamily="34" charset="0"/>
              </a:rPr>
              <a:t>.</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Saltos</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27181217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Saltos</a:t>
            </a:r>
            <a:endParaRPr lang="es-ES" dirty="0">
              <a:ln w="12700">
                <a:solidFill>
                  <a:schemeClr val="bg1"/>
                </a:solidFill>
              </a:ln>
              <a:solidFill>
                <a:schemeClr val="bg1"/>
              </a:solidFill>
            </a:endParaRPr>
          </a:p>
        </p:txBody>
      </p:sp>
      <p:pic>
        <p:nvPicPr>
          <p:cNvPr id="19458" name="Picture 2" descr="regist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2205" y="1468927"/>
            <a:ext cx="5827590" cy="3846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4572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latin typeface="Calibri Light" panose="020F0302020204030204" pitchFamily="34" charset="0"/>
                <a:cs typeface="Calibri Light" panose="020F0302020204030204" pitchFamily="34" charset="0"/>
              </a:rPr>
              <a:t>La información del registro de estado es utilizada luego por instrucciones de salto condicional. Si el resultado de una resta es 0, eso implica que ambos </a:t>
            </a:r>
            <a:r>
              <a:rPr lang="es-ES" sz="2400" dirty="0" err="1">
                <a:latin typeface="Calibri Light" panose="020F0302020204030204" pitchFamily="34" charset="0"/>
                <a:cs typeface="Calibri Light" panose="020F0302020204030204" pitchFamily="34" charset="0"/>
              </a:rPr>
              <a:t>operandos</a:t>
            </a:r>
            <a:r>
              <a:rPr lang="es-ES" sz="2400" dirty="0">
                <a:latin typeface="Calibri Light" panose="020F0302020204030204" pitchFamily="34" charset="0"/>
                <a:cs typeface="Calibri Light" panose="020F0302020204030204" pitchFamily="34" charset="0"/>
              </a:rPr>
              <a:t> son iguales y que la condición de </a:t>
            </a:r>
            <a:r>
              <a:rPr lang="es-ES" sz="2400" b="1" dirty="0" smtClean="0">
                <a:latin typeface="Calibri Light" panose="020F0302020204030204" pitchFamily="34" charset="0"/>
                <a:cs typeface="Calibri Light" panose="020F0302020204030204" pitchFamily="34" charset="0"/>
              </a:rPr>
              <a:t>JUMP IF EQUAL</a:t>
            </a:r>
            <a:r>
              <a:rPr lang="es-ES" sz="2400" dirty="0" smtClean="0">
                <a:latin typeface="Calibri Light" panose="020F0302020204030204" pitchFamily="34" charset="0"/>
                <a:cs typeface="Calibri Light" panose="020F0302020204030204" pitchFamily="34" charset="0"/>
              </a:rPr>
              <a:t> </a:t>
            </a:r>
            <a:r>
              <a:rPr lang="es-ES" sz="2400" dirty="0">
                <a:latin typeface="Calibri Light" panose="020F0302020204030204" pitchFamily="34" charset="0"/>
                <a:cs typeface="Calibri Light" panose="020F0302020204030204" pitchFamily="34" charset="0"/>
              </a:rPr>
              <a:t>debe considerarse como verdadera y por lo tanto el salto debe producirse.</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Saltos</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3776579" y="3121269"/>
            <a:ext cx="4858991" cy="2550544"/>
          </a:xfrm>
          <a:prstGeom prst="rect">
            <a:avLst/>
          </a:prstGeom>
        </p:spPr>
      </p:pic>
    </p:spTree>
    <p:extLst>
      <p:ext uri="{BB962C8B-B14F-4D97-AF65-F5344CB8AC3E}">
        <p14:creationId xmlns:p14="http://schemas.microsoft.com/office/powerpoint/2010/main" val="37778099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fontScale="85000" lnSpcReduction="20000"/>
          </a:bodyPr>
          <a:lstStyle/>
          <a:p>
            <a:pPr marL="0" indent="0">
              <a:buNone/>
            </a:pPr>
            <a:r>
              <a:rPr lang="es-ES" sz="2400" dirty="0">
                <a:latin typeface="Calibri Light" panose="020F0302020204030204" pitchFamily="34" charset="0"/>
                <a:cs typeface="Calibri Light" panose="020F0302020204030204" pitchFamily="34" charset="0"/>
              </a:rPr>
              <a:t>Una instrucción de salto condicional como </a:t>
            </a:r>
            <a:r>
              <a:rPr lang="es-ES" sz="2400" b="1" dirty="0">
                <a:latin typeface="Calibri Light" panose="020F0302020204030204" pitchFamily="34" charset="0"/>
                <a:cs typeface="Calibri Light" panose="020F0302020204030204" pitchFamily="34" charset="0"/>
              </a:rPr>
              <a:t>JE</a:t>
            </a:r>
            <a:r>
              <a:rPr lang="es-ES" sz="2400" dirty="0">
                <a:latin typeface="Calibri Light" panose="020F0302020204030204" pitchFamily="34" charset="0"/>
                <a:cs typeface="Calibri Light" panose="020F0302020204030204" pitchFamily="34" charset="0"/>
              </a:rPr>
              <a:t> </a:t>
            </a:r>
            <a:r>
              <a:rPr lang="es-ES" sz="2400" b="1" dirty="0">
                <a:latin typeface="Calibri Light" panose="020F0302020204030204" pitchFamily="34" charset="0"/>
                <a:cs typeface="Calibri Light" panose="020F0302020204030204" pitchFamily="34" charset="0"/>
              </a:rPr>
              <a:t>8048340</a:t>
            </a:r>
            <a:r>
              <a:rPr lang="es-ES" sz="2400" dirty="0">
                <a:latin typeface="Calibri Light" panose="020F0302020204030204" pitchFamily="34" charset="0"/>
                <a:cs typeface="Calibri Light" panose="020F0302020204030204" pitchFamily="34" charset="0"/>
              </a:rPr>
              <a:t> (</a:t>
            </a:r>
            <a:r>
              <a:rPr lang="es-ES" sz="2400" dirty="0" err="1">
                <a:latin typeface="Calibri Light" panose="020F0302020204030204" pitchFamily="34" charset="0"/>
                <a:cs typeface="Calibri Light" panose="020F0302020204030204" pitchFamily="34" charset="0"/>
              </a:rPr>
              <a:t>jump</a:t>
            </a:r>
            <a:r>
              <a:rPr lang="es-ES" sz="2400" dirty="0">
                <a:latin typeface="Calibri Light" panose="020F0302020204030204" pitchFamily="34" charset="0"/>
                <a:cs typeface="Calibri Light" panose="020F0302020204030204" pitchFamily="34" charset="0"/>
              </a:rPr>
              <a:t> </a:t>
            </a:r>
            <a:r>
              <a:rPr lang="es-ES" sz="2400" dirty="0" err="1">
                <a:latin typeface="Calibri Light" panose="020F0302020204030204" pitchFamily="34" charset="0"/>
                <a:cs typeface="Calibri Light" panose="020F0302020204030204" pitchFamily="34" charset="0"/>
              </a:rPr>
              <a:t>equal</a:t>
            </a:r>
            <a:r>
              <a:rPr lang="es-ES" sz="2400" dirty="0">
                <a:latin typeface="Calibri Light" panose="020F0302020204030204" pitchFamily="34" charset="0"/>
                <a:cs typeface="Calibri Light" panose="020F0302020204030204" pitchFamily="34" charset="0"/>
              </a:rPr>
              <a:t>) evalúa que los </a:t>
            </a:r>
            <a:r>
              <a:rPr lang="es-ES" sz="2400" dirty="0" err="1">
                <a:latin typeface="Calibri Light" panose="020F0302020204030204" pitchFamily="34" charset="0"/>
                <a:cs typeface="Calibri Light" panose="020F0302020204030204" pitchFamily="34" charset="0"/>
              </a:rPr>
              <a:t>operandos</a:t>
            </a:r>
            <a:r>
              <a:rPr lang="es-ES" sz="2400" dirty="0">
                <a:latin typeface="Calibri Light" panose="020F0302020204030204" pitchFamily="34" charset="0"/>
                <a:cs typeface="Calibri Light" panose="020F0302020204030204" pitchFamily="34" charset="0"/>
              </a:rPr>
              <a:t> de la última instrucción aritmético lógica sean iguales, si lo son el salto debe producirse. Es posible conocer si son iguales a partir de una resta con </a:t>
            </a:r>
            <a:r>
              <a:rPr lang="es-ES" sz="2400" b="1" dirty="0">
                <a:latin typeface="Calibri Light" panose="020F0302020204030204" pitchFamily="34" charset="0"/>
                <a:cs typeface="Calibri Light" panose="020F0302020204030204" pitchFamily="34" charset="0"/>
              </a:rPr>
              <a:t>SUB</a:t>
            </a:r>
            <a:r>
              <a:rPr lang="es-ES" sz="2400" dirty="0">
                <a:latin typeface="Calibri Light" panose="020F0302020204030204" pitchFamily="34" charset="0"/>
                <a:cs typeface="Calibri Light" panose="020F0302020204030204" pitchFamily="34" charset="0"/>
              </a:rPr>
              <a:t>: si se antecede esa instrucción al </a:t>
            </a:r>
            <a:r>
              <a:rPr lang="es-ES" sz="2400" dirty="0" err="1">
                <a:latin typeface="Calibri Light" panose="020F0302020204030204" pitchFamily="34" charset="0"/>
                <a:cs typeface="Calibri Light" panose="020F0302020204030204" pitchFamily="34" charset="0"/>
              </a:rPr>
              <a:t>jump</a:t>
            </a:r>
            <a:r>
              <a:rPr lang="es-ES" sz="2400" dirty="0">
                <a:latin typeface="Calibri Light" panose="020F0302020204030204" pitchFamily="34" charset="0"/>
                <a:cs typeface="Calibri Light" panose="020F0302020204030204" pitchFamily="34" charset="0"/>
              </a:rPr>
              <a:t> </a:t>
            </a:r>
            <a:r>
              <a:rPr lang="es-ES" sz="2400" dirty="0" err="1">
                <a:latin typeface="Calibri Light" panose="020F0302020204030204" pitchFamily="34" charset="0"/>
                <a:cs typeface="Calibri Light" panose="020F0302020204030204" pitchFamily="34" charset="0"/>
              </a:rPr>
              <a:t>if</a:t>
            </a:r>
            <a:r>
              <a:rPr lang="es-ES" sz="2400" dirty="0">
                <a:latin typeface="Calibri Light" panose="020F0302020204030204" pitchFamily="34" charset="0"/>
                <a:cs typeface="Calibri Light" panose="020F0302020204030204" pitchFamily="34" charset="0"/>
              </a:rPr>
              <a:t> </a:t>
            </a:r>
            <a:r>
              <a:rPr lang="es-ES" sz="2400" dirty="0" err="1">
                <a:latin typeface="Calibri Light" panose="020F0302020204030204" pitchFamily="34" charset="0"/>
                <a:cs typeface="Calibri Light" panose="020F0302020204030204" pitchFamily="34" charset="0"/>
              </a:rPr>
              <a:t>equal</a:t>
            </a:r>
            <a:r>
              <a:rPr lang="es-ES" sz="2400" dirty="0">
                <a:latin typeface="Calibri Light" panose="020F0302020204030204" pitchFamily="34" charset="0"/>
                <a:cs typeface="Calibri Light" panose="020F0302020204030204" pitchFamily="34" charset="0"/>
              </a:rPr>
              <a:t> y si el resultado de esa resta da 0, es que ambos </a:t>
            </a:r>
            <a:r>
              <a:rPr lang="es-ES" sz="2400" dirty="0" err="1">
                <a:latin typeface="Calibri Light" panose="020F0302020204030204" pitchFamily="34" charset="0"/>
                <a:cs typeface="Calibri Light" panose="020F0302020204030204" pitchFamily="34" charset="0"/>
              </a:rPr>
              <a:t>operandos</a:t>
            </a:r>
            <a:r>
              <a:rPr lang="es-ES" sz="2400" dirty="0">
                <a:latin typeface="Calibri Light" panose="020F0302020204030204" pitchFamily="34" charset="0"/>
                <a:cs typeface="Calibri Light" panose="020F0302020204030204" pitchFamily="34" charset="0"/>
              </a:rPr>
              <a:t> son </a:t>
            </a:r>
            <a:r>
              <a:rPr lang="es-ES" sz="2400" dirty="0" smtClean="0">
                <a:latin typeface="Calibri Light" panose="020F0302020204030204" pitchFamily="34" charset="0"/>
                <a:cs typeface="Calibri Light" panose="020F0302020204030204" pitchFamily="34" charset="0"/>
              </a:rPr>
              <a:t>iguales, </a:t>
            </a:r>
            <a:r>
              <a:rPr lang="es-ES" sz="2400" dirty="0">
                <a:latin typeface="Calibri Light" panose="020F0302020204030204" pitchFamily="34" charset="0"/>
                <a:cs typeface="Calibri Light" panose="020F0302020204030204" pitchFamily="34" charset="0"/>
              </a:rPr>
              <a:t>si el resultado no da 0 es que no lo son.</a:t>
            </a:r>
          </a:p>
          <a:p>
            <a:pPr marL="0" indent="0">
              <a:buNone/>
            </a:pPr>
            <a:endParaRPr lang="es-ES" sz="2400" dirty="0">
              <a:latin typeface="Calibri Light" panose="020F0302020204030204" pitchFamily="34" charset="0"/>
              <a:cs typeface="Calibri Light" panose="020F0302020204030204" pitchFamily="34" charset="0"/>
            </a:endParaRPr>
          </a:p>
          <a:p>
            <a:pPr marL="0" indent="0">
              <a:buNone/>
            </a:pPr>
            <a:r>
              <a:rPr lang="es-ES" sz="2400" dirty="0">
                <a:latin typeface="Calibri Light" panose="020F0302020204030204" pitchFamily="34" charset="0"/>
                <a:cs typeface="Calibri Light" panose="020F0302020204030204" pitchFamily="34" charset="0"/>
              </a:rPr>
              <a:t>En el ejemplo la operación </a:t>
            </a:r>
            <a:r>
              <a:rPr lang="es-ES" sz="2400" b="1" dirty="0">
                <a:latin typeface="Calibri Light" panose="020F0302020204030204" pitchFamily="34" charset="0"/>
                <a:cs typeface="Calibri Light" panose="020F0302020204030204" pitchFamily="34" charset="0"/>
              </a:rPr>
              <a:t>SUB EBX, EAX </a:t>
            </a:r>
            <a:r>
              <a:rPr lang="es-ES" sz="2400" dirty="0">
                <a:latin typeface="Calibri Light" panose="020F0302020204030204" pitchFamily="34" charset="0"/>
                <a:cs typeface="Calibri Light" panose="020F0302020204030204" pitchFamily="34" charset="0"/>
              </a:rPr>
              <a:t>tiene como efecto establecer Z=1, porque el resultado de la resta fue 0. La instrucción </a:t>
            </a:r>
            <a:r>
              <a:rPr lang="es-ES" sz="2400" dirty="0" err="1">
                <a:latin typeface="Calibri Light" panose="020F0302020204030204" pitchFamily="34" charset="0"/>
                <a:cs typeface="Calibri Light" panose="020F0302020204030204" pitchFamily="34" charset="0"/>
              </a:rPr>
              <a:t>jump</a:t>
            </a:r>
            <a:r>
              <a:rPr lang="es-ES" sz="2400" dirty="0">
                <a:latin typeface="Calibri Light" panose="020F0302020204030204" pitchFamily="34" charset="0"/>
                <a:cs typeface="Calibri Light" panose="020F0302020204030204" pitchFamily="34" charset="0"/>
              </a:rPr>
              <a:t> </a:t>
            </a:r>
            <a:r>
              <a:rPr lang="es-ES" sz="2400" dirty="0" err="1">
                <a:latin typeface="Calibri Light" panose="020F0302020204030204" pitchFamily="34" charset="0"/>
                <a:cs typeface="Calibri Light" panose="020F0302020204030204" pitchFamily="34" charset="0"/>
              </a:rPr>
              <a:t>if</a:t>
            </a:r>
            <a:r>
              <a:rPr lang="es-ES" sz="2400" dirty="0">
                <a:latin typeface="Calibri Light" panose="020F0302020204030204" pitchFamily="34" charset="0"/>
                <a:cs typeface="Calibri Light" panose="020F0302020204030204" pitchFamily="34" charset="0"/>
              </a:rPr>
              <a:t> </a:t>
            </a:r>
            <a:r>
              <a:rPr lang="es-ES" sz="2400" dirty="0" err="1">
                <a:latin typeface="Calibri Light" panose="020F0302020204030204" pitchFamily="34" charset="0"/>
                <a:cs typeface="Calibri Light" panose="020F0302020204030204" pitchFamily="34" charset="0"/>
              </a:rPr>
              <a:t>equal</a:t>
            </a:r>
            <a:r>
              <a:rPr lang="es-ES" sz="2400" dirty="0">
                <a:latin typeface="Calibri Light" panose="020F0302020204030204" pitchFamily="34" charset="0"/>
                <a:cs typeface="Calibri Light" panose="020F0302020204030204" pitchFamily="34" charset="0"/>
              </a:rPr>
              <a:t> evalúa el valor de Z, si es 1 significa que los </a:t>
            </a:r>
            <a:r>
              <a:rPr lang="es-ES" sz="2400" dirty="0" err="1">
                <a:latin typeface="Calibri Light" panose="020F0302020204030204" pitchFamily="34" charset="0"/>
                <a:cs typeface="Calibri Light" panose="020F0302020204030204" pitchFamily="34" charset="0"/>
              </a:rPr>
              <a:t>operandos</a:t>
            </a:r>
            <a:r>
              <a:rPr lang="es-ES" sz="2400" dirty="0">
                <a:latin typeface="Calibri Light" panose="020F0302020204030204" pitchFamily="34" charset="0"/>
                <a:cs typeface="Calibri Light" panose="020F0302020204030204" pitchFamily="34" charset="0"/>
              </a:rPr>
              <a:t> eran iguales, por lo que el </a:t>
            </a:r>
            <a:r>
              <a:rPr lang="es-ES" sz="2400" b="1" dirty="0">
                <a:latin typeface="Calibri Light" panose="020F0302020204030204" pitchFamily="34" charset="0"/>
                <a:cs typeface="Calibri Light" panose="020F0302020204030204" pitchFamily="34" charset="0"/>
              </a:rPr>
              <a:t>EIP</a:t>
            </a:r>
            <a:r>
              <a:rPr lang="es-ES" sz="2400" dirty="0">
                <a:latin typeface="Calibri Light" panose="020F0302020204030204" pitchFamily="34" charset="0"/>
                <a:cs typeface="Calibri Light" panose="020F0302020204030204" pitchFamily="34" charset="0"/>
              </a:rPr>
              <a:t> se modifica por el nuevo valor y el salto se produce.</a:t>
            </a:r>
          </a:p>
          <a:p>
            <a:pPr marL="0" indent="0">
              <a:buNone/>
            </a:pPr>
            <a:endParaRPr lang="es-ES" sz="2400" dirty="0">
              <a:latin typeface="Calibri Light" panose="020F0302020204030204" pitchFamily="34" charset="0"/>
              <a:cs typeface="Calibri Light" panose="020F0302020204030204" pitchFamily="34" charset="0"/>
            </a:endParaRPr>
          </a:p>
          <a:p>
            <a:pPr marL="0" indent="0">
              <a:buNone/>
            </a:pPr>
            <a:r>
              <a:rPr lang="es-ES" sz="2400" dirty="0">
                <a:latin typeface="Calibri Light" panose="020F0302020204030204" pitchFamily="34" charset="0"/>
                <a:cs typeface="Calibri Light" panose="020F0302020204030204" pitchFamily="34" charset="0"/>
              </a:rPr>
              <a:t>De esta manera, es posible evaluar saltos condicionales corroborando el estado del </a:t>
            </a:r>
            <a:r>
              <a:rPr lang="es-ES" sz="2400" dirty="0" err="1">
                <a:latin typeface="Calibri Light" panose="020F0302020204030204" pitchFamily="34" charset="0"/>
                <a:cs typeface="Calibri Light" panose="020F0302020204030204" pitchFamily="34" charset="0"/>
              </a:rPr>
              <a:t>flag</a:t>
            </a:r>
            <a:r>
              <a:rPr lang="es-ES" sz="2400" dirty="0">
                <a:latin typeface="Calibri Light" panose="020F0302020204030204" pitchFamily="34" charset="0"/>
                <a:cs typeface="Calibri Light" panose="020F0302020204030204" pitchFamily="34" charset="0"/>
              </a:rPr>
              <a:t> </a:t>
            </a:r>
            <a:r>
              <a:rPr lang="es-ES" sz="2400" dirty="0" err="1">
                <a:latin typeface="Calibri Light" panose="020F0302020204030204" pitchFamily="34" charset="0"/>
                <a:cs typeface="Calibri Light" panose="020F0302020204030204" pitchFamily="34" charset="0"/>
              </a:rPr>
              <a:t>zero</a:t>
            </a:r>
            <a:r>
              <a:rPr lang="es-ES" sz="2400" dirty="0">
                <a:latin typeface="Calibri Light" panose="020F0302020204030204" pitchFamily="34" charset="0"/>
                <a:cs typeface="Calibri Light" panose="020F0302020204030204" pitchFamily="34" charset="0"/>
              </a:rPr>
              <a:t>.</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Saltos</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22053736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latin typeface="Calibri Light" panose="020F0302020204030204" pitchFamily="34" charset="0"/>
                <a:cs typeface="Calibri Light" panose="020F0302020204030204" pitchFamily="34" charset="0"/>
              </a:rPr>
              <a:t>Las llamadas a funciones </a:t>
            </a:r>
            <a:r>
              <a:rPr lang="es-ES" sz="2400" dirty="0" smtClean="0">
                <a:latin typeface="Calibri Light" panose="020F0302020204030204" pitchFamily="34" charset="0"/>
                <a:cs typeface="Calibri Light" panose="020F0302020204030204" pitchFamily="34" charset="0"/>
              </a:rPr>
              <a:t>de la </a:t>
            </a:r>
            <a:r>
              <a:rPr lang="es-ES" sz="2400" dirty="0">
                <a:latin typeface="Calibri Light" panose="020F0302020204030204" pitchFamily="34" charset="0"/>
                <a:cs typeface="Calibri Light" panose="020F0302020204030204" pitchFamily="34" charset="0"/>
              </a:rPr>
              <a:t>pila juega un rol fundamental. En este espacio de memoria se almacenan las variables locales de la función </a:t>
            </a:r>
            <a:r>
              <a:rPr lang="es-ES" sz="2400" dirty="0" smtClean="0">
                <a:latin typeface="Calibri Light" panose="020F0302020204030204" pitchFamily="34" charset="0"/>
                <a:cs typeface="Calibri Light" panose="020F0302020204030204" pitchFamily="34" charset="0"/>
              </a:rPr>
              <a:t>“llamada”, </a:t>
            </a:r>
            <a:r>
              <a:rPr lang="es-ES" sz="2400" dirty="0">
                <a:latin typeface="Calibri Light" panose="020F0302020204030204" pitchFamily="34" charset="0"/>
                <a:cs typeface="Calibri Light" panose="020F0302020204030204" pitchFamily="34" charset="0"/>
              </a:rPr>
              <a:t>sus argumentos y su dirección de retorno. Justamente se habla </a:t>
            </a:r>
            <a:r>
              <a:rPr lang="es-ES" sz="2400" dirty="0" smtClean="0">
                <a:latin typeface="Calibri Light" panose="020F0302020204030204" pitchFamily="34" charset="0"/>
                <a:cs typeface="Calibri Light" panose="020F0302020204030204" pitchFamily="34" charset="0"/>
              </a:rPr>
              <a:t>del </a:t>
            </a:r>
            <a:r>
              <a:rPr lang="es-ES" sz="2400" dirty="0" err="1">
                <a:latin typeface="Calibri Light" panose="020F0302020204030204" pitchFamily="34" charset="0"/>
                <a:cs typeface="Calibri Light" panose="020F0302020204030204" pitchFamily="34" charset="0"/>
              </a:rPr>
              <a:t>frame</a:t>
            </a:r>
            <a:r>
              <a:rPr lang="es-ES" sz="2400" dirty="0">
                <a:latin typeface="Calibri Light" panose="020F0302020204030204" pitchFamily="34" charset="0"/>
                <a:cs typeface="Calibri Light" panose="020F0302020204030204" pitchFamily="34" charset="0"/>
              </a:rPr>
              <a:t> (o marco) de una función al sector de la pila donde </a:t>
            </a:r>
            <a:r>
              <a:rPr lang="es-ES" sz="2400" dirty="0" smtClean="0">
                <a:latin typeface="Calibri Light" panose="020F0302020204030204" pitchFamily="34" charset="0"/>
                <a:cs typeface="Calibri Light" panose="020F0302020204030204" pitchFamily="34" charset="0"/>
              </a:rPr>
              <a:t>almacena </a:t>
            </a:r>
            <a:r>
              <a:rPr lang="es-ES" sz="2400" dirty="0">
                <a:latin typeface="Calibri Light" panose="020F0302020204030204" pitchFamily="34" charset="0"/>
                <a:cs typeface="Calibri Light" panose="020F0302020204030204" pitchFamily="34" charset="0"/>
              </a:rPr>
              <a:t>sus argumentos y variables </a:t>
            </a:r>
            <a:r>
              <a:rPr lang="es-ES" sz="2400" dirty="0" smtClean="0">
                <a:latin typeface="Calibri Light" panose="020F0302020204030204" pitchFamily="34" charset="0"/>
                <a:cs typeface="Calibri Light" panose="020F0302020204030204" pitchFamily="34" charset="0"/>
              </a:rPr>
              <a:t>locales (entre otros).</a:t>
            </a:r>
            <a:endParaRPr lang="es-ES" sz="2400" dirty="0">
              <a:latin typeface="Calibri Light" panose="020F0302020204030204" pitchFamily="34" charset="0"/>
              <a:cs typeface="Calibri Light" panose="020F0302020204030204" pitchFamily="34" charset="0"/>
            </a:endParaRPr>
          </a:p>
          <a:p>
            <a:pPr marL="0" indent="0">
              <a:buNone/>
            </a:pPr>
            <a:endParaRPr lang="es-ES" sz="2400" dirty="0">
              <a:latin typeface="Calibri Light" panose="020F0302020204030204" pitchFamily="34" charset="0"/>
              <a:cs typeface="Calibri Light" panose="020F0302020204030204" pitchFamily="34" charset="0"/>
            </a:endParaRPr>
          </a:p>
          <a:p>
            <a:pPr marL="0" indent="0">
              <a:buNone/>
            </a:pPr>
            <a:r>
              <a:rPr lang="es-ES" sz="2400" dirty="0">
                <a:latin typeface="Calibri Light" panose="020F0302020204030204" pitchFamily="34" charset="0"/>
                <a:cs typeface="Calibri Light" panose="020F0302020204030204" pitchFamily="34" charset="0"/>
              </a:rPr>
              <a:t>A medida que se llaman funciones y se retorna de ellas, en la pila se crean y destruyen </a:t>
            </a:r>
            <a:r>
              <a:rPr lang="es-ES" sz="2400" dirty="0" err="1">
                <a:latin typeface="Calibri Light" panose="020F0302020204030204" pitchFamily="34" charset="0"/>
                <a:cs typeface="Calibri Light" panose="020F0302020204030204" pitchFamily="34" charset="0"/>
              </a:rPr>
              <a:t>frames</a:t>
            </a:r>
            <a:r>
              <a:rPr lang="es-ES" sz="2400" dirty="0">
                <a:latin typeface="Calibri Light" panose="020F0302020204030204" pitchFamily="34" charset="0"/>
                <a:cs typeface="Calibri Light" panose="020F0302020204030204" pitchFamily="34" charset="0"/>
              </a:rPr>
              <a:t>, permaneciendo siempre en el tope de la pila el marco de la función en ejecución.</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CALL</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16048126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CALL</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4067735" y="1332035"/>
            <a:ext cx="4056530" cy="4236060"/>
          </a:xfrm>
          <a:prstGeom prst="rect">
            <a:avLst/>
          </a:prstGeom>
        </p:spPr>
      </p:pic>
    </p:spTree>
    <p:extLst>
      <p:ext uri="{BB962C8B-B14F-4D97-AF65-F5344CB8AC3E}">
        <p14:creationId xmlns:p14="http://schemas.microsoft.com/office/powerpoint/2010/main" val="9074247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3723901" cy="3712464"/>
          </a:xfrm>
        </p:spPr>
        <p:txBody>
          <a:bodyPr>
            <a:normAutofit/>
          </a:bodyPr>
          <a:lstStyle/>
          <a:p>
            <a:pPr marL="0" indent="0">
              <a:buNone/>
            </a:pPr>
            <a:r>
              <a:rPr lang="es-ES" sz="2400" dirty="0">
                <a:latin typeface="Calibri Light" panose="020F0302020204030204" pitchFamily="34" charset="0"/>
                <a:cs typeface="Calibri Light" panose="020F0302020204030204" pitchFamily="34" charset="0"/>
              </a:rPr>
              <a:t>Tras llamar a las tres funciones (</a:t>
            </a:r>
            <a:r>
              <a:rPr lang="es-ES" sz="2400" dirty="0" err="1">
                <a:latin typeface="Calibri Light" panose="020F0302020204030204" pitchFamily="34" charset="0"/>
                <a:cs typeface="Calibri Light" panose="020F0302020204030204" pitchFamily="34" charset="0"/>
              </a:rPr>
              <a:t>funcion_a</a:t>
            </a:r>
            <a:r>
              <a:rPr lang="es-ES" sz="2400" dirty="0">
                <a:latin typeface="Calibri Light" panose="020F0302020204030204" pitchFamily="34" charset="0"/>
                <a:cs typeface="Calibri Light" panose="020F0302020204030204" pitchFamily="34" charset="0"/>
              </a:rPr>
              <a:t>, </a:t>
            </a:r>
            <a:r>
              <a:rPr lang="es-ES" sz="2400" dirty="0" err="1">
                <a:latin typeface="Calibri Light" panose="020F0302020204030204" pitchFamily="34" charset="0"/>
                <a:cs typeface="Calibri Light" panose="020F0302020204030204" pitchFamily="34" charset="0"/>
              </a:rPr>
              <a:t>funcion_b</a:t>
            </a:r>
            <a:r>
              <a:rPr lang="es-ES" sz="2400" dirty="0">
                <a:latin typeface="Calibri Light" panose="020F0302020204030204" pitchFamily="34" charset="0"/>
                <a:cs typeface="Calibri Light" panose="020F0302020204030204" pitchFamily="34" charset="0"/>
              </a:rPr>
              <a:t>, </a:t>
            </a:r>
            <a:r>
              <a:rPr lang="es-ES" sz="2400" dirty="0" err="1">
                <a:latin typeface="Calibri Light" panose="020F0302020204030204" pitchFamily="34" charset="0"/>
                <a:cs typeface="Calibri Light" panose="020F0302020204030204" pitchFamily="34" charset="0"/>
              </a:rPr>
              <a:t>funcion_c</a:t>
            </a:r>
            <a:r>
              <a:rPr lang="es-ES" sz="2400" dirty="0">
                <a:latin typeface="Calibri Light" panose="020F0302020204030204" pitchFamily="34" charset="0"/>
                <a:cs typeface="Calibri Light" panose="020F0302020204030204" pitchFamily="34" charset="0"/>
              </a:rPr>
              <a:t>) y mientras se están ejecutando las instrucciones dentro de la </a:t>
            </a:r>
            <a:r>
              <a:rPr lang="es-ES" sz="2400" dirty="0" err="1">
                <a:latin typeface="Calibri Light" panose="020F0302020204030204" pitchFamily="34" charset="0"/>
                <a:cs typeface="Calibri Light" panose="020F0302020204030204" pitchFamily="34" charset="0"/>
              </a:rPr>
              <a:t>funcion_c</a:t>
            </a:r>
            <a:r>
              <a:rPr lang="es-ES" sz="2400" dirty="0">
                <a:latin typeface="Calibri Light" panose="020F0302020204030204" pitchFamily="34" charset="0"/>
                <a:cs typeface="Calibri Light" panose="020F0302020204030204" pitchFamily="34" charset="0"/>
              </a:rPr>
              <a:t> (</a:t>
            </a:r>
            <a:r>
              <a:rPr lang="es-ES" sz="2400" b="1" dirty="0">
                <a:latin typeface="Calibri Light" panose="020F0302020204030204" pitchFamily="34" charset="0"/>
                <a:cs typeface="Calibri Light" panose="020F0302020204030204" pitchFamily="34" charset="0"/>
              </a:rPr>
              <a:t>EIP</a:t>
            </a:r>
            <a:r>
              <a:rPr lang="es-ES" sz="2400" dirty="0">
                <a:latin typeface="Calibri Light" panose="020F0302020204030204" pitchFamily="34" charset="0"/>
                <a:cs typeface="Calibri Light" panose="020F0302020204030204" pitchFamily="34" charset="0"/>
              </a:rPr>
              <a:t> apunta al cuerpo de esa función), el </a:t>
            </a:r>
            <a:r>
              <a:rPr lang="es-ES" sz="2400" dirty="0" err="1">
                <a:latin typeface="Calibri Light" panose="020F0302020204030204" pitchFamily="34" charset="0"/>
                <a:cs typeface="Calibri Light" panose="020F0302020204030204" pitchFamily="34" charset="0"/>
              </a:rPr>
              <a:t>layout</a:t>
            </a:r>
            <a:r>
              <a:rPr lang="es-ES" sz="2400" dirty="0">
                <a:latin typeface="Calibri Light" panose="020F0302020204030204" pitchFamily="34" charset="0"/>
                <a:cs typeface="Calibri Light" panose="020F0302020204030204" pitchFamily="34" charset="0"/>
              </a:rPr>
              <a:t> de la pila -en una versión simplificada- es:</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CALL</a:t>
            </a:r>
            <a:endParaRPr lang="es-ES" dirty="0">
              <a:ln w="12700">
                <a:solidFill>
                  <a:schemeClr val="bg1"/>
                </a:solidFill>
              </a:ln>
              <a:solidFill>
                <a:schemeClr val="bg1"/>
              </a:solidFill>
            </a:endParaRPr>
          </a:p>
        </p:txBody>
      </p:sp>
      <p:pic>
        <p:nvPicPr>
          <p:cNvPr id="21506" name="Picture 2" descr="fram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8453" y="1412776"/>
            <a:ext cx="3811302" cy="3937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6515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latin typeface="Calibri Light" panose="020F0302020204030204" pitchFamily="34" charset="0"/>
                <a:cs typeface="Calibri Light" panose="020F0302020204030204" pitchFamily="34" charset="0"/>
              </a:rPr>
              <a:t>Los parámetros </a:t>
            </a:r>
            <a:r>
              <a:rPr lang="es-ES" sz="2000" dirty="0">
                <a:latin typeface="Calibri Light" panose="020F0302020204030204" pitchFamily="34" charset="0"/>
                <a:cs typeface="Calibri Light" panose="020F0302020204030204" pitchFamily="34" charset="0"/>
              </a:rPr>
              <a:t>de una función se encuentran disponibles en la pila y se almacenan en orden </a:t>
            </a:r>
            <a:r>
              <a:rPr lang="es-ES" sz="2000" dirty="0" smtClean="0">
                <a:latin typeface="Calibri Light" panose="020F0302020204030204" pitchFamily="34" charset="0"/>
                <a:cs typeface="Calibri Light" panose="020F0302020204030204" pitchFamily="34" charset="0"/>
              </a:rPr>
              <a:t>inverso, desde </a:t>
            </a:r>
            <a:r>
              <a:rPr lang="es-ES" sz="2000" dirty="0">
                <a:latin typeface="Calibri Light" panose="020F0302020204030204" pitchFamily="34" charset="0"/>
                <a:cs typeface="Calibri Light" panose="020F0302020204030204" pitchFamily="34" charset="0"/>
              </a:rPr>
              <a:t>el último al primero, de esta manera se encontrarán disponibles en el orden correcto. (Bajo otras convenciones los parámetros se almacenan en registros</a:t>
            </a:r>
            <a:r>
              <a:rPr lang="es-ES" sz="2000" dirty="0" smtClean="0">
                <a:latin typeface="Calibri Light" panose="020F0302020204030204" pitchFamily="34" charset="0"/>
                <a:cs typeface="Calibri Light" panose="020F0302020204030204" pitchFamily="34" charset="0"/>
              </a:rPr>
              <a:t>).</a:t>
            </a:r>
          </a:p>
          <a:p>
            <a:pPr marL="0" indent="0">
              <a:buNone/>
            </a:pPr>
            <a:endParaRPr lang="es-ES" sz="2000" dirty="0">
              <a:latin typeface="Calibri Light" panose="020F0302020204030204" pitchFamily="34" charset="0"/>
              <a:cs typeface="Calibri Light" panose="020F0302020204030204" pitchFamily="34" charset="0"/>
            </a:endParaRPr>
          </a:p>
          <a:p>
            <a:pPr marL="0" indent="0">
              <a:buNone/>
            </a:pPr>
            <a:r>
              <a:rPr lang="es-ES" sz="2000" dirty="0">
                <a:latin typeface="Calibri Light" panose="020F0302020204030204" pitchFamily="34" charset="0"/>
                <a:cs typeface="Calibri Light" panose="020F0302020204030204" pitchFamily="34" charset="0"/>
              </a:rPr>
              <a:t>En el ejemplo anterior, el llamado a </a:t>
            </a:r>
            <a:r>
              <a:rPr lang="es-ES" sz="2000" dirty="0" err="1">
                <a:latin typeface="Calibri Light" panose="020F0302020204030204" pitchFamily="34" charset="0"/>
                <a:cs typeface="Calibri Light" panose="020F0302020204030204" pitchFamily="34" charset="0"/>
              </a:rPr>
              <a:t>funcion_a</a:t>
            </a:r>
            <a:r>
              <a:rPr lang="es-ES" sz="2000" dirty="0">
                <a:latin typeface="Calibri Light" panose="020F0302020204030204" pitchFamily="34" charset="0"/>
                <a:cs typeface="Calibri Light" panose="020F0302020204030204" pitchFamily="34" charset="0"/>
              </a:rPr>
              <a:t>(arg_1, arg_2) haría que primero se apile arg_2 y después arg_1.</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CALL</a:t>
            </a:r>
            <a:endParaRPr lang="es-ES" dirty="0">
              <a:ln w="12700">
                <a:solidFill>
                  <a:schemeClr val="bg1"/>
                </a:solidFill>
              </a:ln>
              <a:solidFill>
                <a:schemeClr val="bg1"/>
              </a:solidFill>
            </a:endParaRPr>
          </a:p>
        </p:txBody>
      </p:sp>
      <p:pic>
        <p:nvPicPr>
          <p:cNvPr id="26629" name="Picture 5" descr="fr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3337" y="3843093"/>
            <a:ext cx="4505325" cy="168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2377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latin typeface="Calibri Light" panose="020F0302020204030204" pitchFamily="34" charset="0"/>
                <a:cs typeface="Calibri Light" panose="020F0302020204030204" pitchFamily="34" charset="0"/>
              </a:rPr>
              <a:t>A la hora de compilar no </a:t>
            </a:r>
            <a:r>
              <a:rPr lang="es-ES" sz="2000" dirty="0">
                <a:latin typeface="Calibri Light" panose="020F0302020204030204" pitchFamily="34" charset="0"/>
                <a:cs typeface="Calibri Light" panose="020F0302020204030204" pitchFamily="34" charset="0"/>
              </a:rPr>
              <a:t>es posible conocer la dirección de memoria que tendrán los argumentos y variables locales de una función al ejecutar un programa. Por eso para acceder a ellos se usa el registro especial </a:t>
            </a:r>
            <a:r>
              <a:rPr lang="es-ES" sz="2000" b="1" dirty="0" smtClean="0">
                <a:latin typeface="Calibri Light" panose="020F0302020204030204" pitchFamily="34" charset="0"/>
                <a:cs typeface="Calibri Light" panose="020F0302020204030204" pitchFamily="34" charset="0"/>
              </a:rPr>
              <a:t>EBP</a:t>
            </a:r>
            <a:r>
              <a:rPr lang="es-ES" sz="2000" dirty="0" smtClean="0">
                <a:latin typeface="Calibri Light" panose="020F0302020204030204" pitchFamily="34" charset="0"/>
                <a:cs typeface="Calibri Light" panose="020F0302020204030204" pitchFamily="34" charset="0"/>
              </a:rPr>
              <a:t> </a:t>
            </a:r>
            <a:r>
              <a:rPr lang="es-ES" sz="2000" dirty="0">
                <a:latin typeface="Calibri Light" panose="020F0302020204030204" pitchFamily="34" charset="0"/>
                <a:cs typeface="Calibri Light" panose="020F0302020204030204" pitchFamily="34" charset="0"/>
              </a:rPr>
              <a:t>o </a:t>
            </a:r>
            <a:r>
              <a:rPr lang="es-ES" sz="2000" b="1" dirty="0" err="1">
                <a:latin typeface="Calibri Light" panose="020F0302020204030204" pitchFamily="34" charset="0"/>
                <a:cs typeface="Calibri Light" panose="020F0302020204030204" pitchFamily="34" charset="0"/>
              </a:rPr>
              <a:t>frame</a:t>
            </a:r>
            <a:r>
              <a:rPr lang="es-ES" sz="2000" b="1" dirty="0">
                <a:latin typeface="Calibri Light" panose="020F0302020204030204" pitchFamily="34" charset="0"/>
                <a:cs typeface="Calibri Light" panose="020F0302020204030204" pitchFamily="34" charset="0"/>
              </a:rPr>
              <a:t> pointer</a:t>
            </a:r>
            <a:r>
              <a:rPr lang="es-ES" sz="2000" dirty="0">
                <a:latin typeface="Calibri Light" panose="020F0302020204030204" pitchFamily="34" charset="0"/>
                <a:cs typeface="Calibri Light" panose="020F0302020204030204" pitchFamily="34" charset="0"/>
              </a:rPr>
              <a:t> (también llamado </a:t>
            </a:r>
            <a:r>
              <a:rPr lang="es-ES" sz="2000" b="1" dirty="0">
                <a:latin typeface="Calibri Light" panose="020F0302020204030204" pitchFamily="34" charset="0"/>
                <a:cs typeface="Calibri Light" panose="020F0302020204030204" pitchFamily="34" charset="0"/>
              </a:rPr>
              <a:t>base pointer </a:t>
            </a:r>
            <a:r>
              <a:rPr lang="es-ES" sz="2000" b="1" dirty="0" err="1">
                <a:latin typeface="Calibri Light" panose="020F0302020204030204" pitchFamily="34" charset="0"/>
                <a:cs typeface="Calibri Light" panose="020F0302020204030204" pitchFamily="34" charset="0"/>
              </a:rPr>
              <a:t>register</a:t>
            </a:r>
            <a:r>
              <a:rPr lang="es-ES" sz="2000" dirty="0">
                <a:latin typeface="Calibri Light" panose="020F0302020204030204" pitchFamily="34" charset="0"/>
                <a:cs typeface="Calibri Light" panose="020F0302020204030204" pitchFamily="34" charset="0"/>
              </a:rPr>
              <a:t>) que apunta a una ubicación fija dentro del marco de una función, para que la dirección de variables y argumentos pueda ser accedida como </a:t>
            </a:r>
            <a:r>
              <a:rPr lang="es-ES" sz="2000" dirty="0" err="1">
                <a:latin typeface="Calibri Light" panose="020F0302020204030204" pitchFamily="34" charset="0"/>
                <a:cs typeface="Calibri Light" panose="020F0302020204030204" pitchFamily="34" charset="0"/>
              </a:rPr>
              <a:t>offsets</a:t>
            </a:r>
            <a:r>
              <a:rPr lang="es-ES" sz="2000" dirty="0">
                <a:latin typeface="Calibri Light" panose="020F0302020204030204" pitchFamily="34" charset="0"/>
                <a:cs typeface="Calibri Light" panose="020F0302020204030204" pitchFamily="34" charset="0"/>
              </a:rPr>
              <a:t> utilizando este registro.</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CALL</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3049648" y="3547662"/>
            <a:ext cx="6092703" cy="1985263"/>
          </a:xfrm>
          <a:prstGeom prst="rect">
            <a:avLst/>
          </a:prstGeom>
        </p:spPr>
      </p:pic>
    </p:spTree>
    <p:extLst>
      <p:ext uri="{BB962C8B-B14F-4D97-AF65-F5344CB8AC3E}">
        <p14:creationId xmlns:p14="http://schemas.microsoft.com/office/powerpoint/2010/main" val="2840884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fontScale="62500" lnSpcReduction="20000"/>
          </a:bodyPr>
          <a:lstStyle/>
          <a:p>
            <a:pPr marL="0" lvl="0" indent="0" fontAlgn="base">
              <a:buNone/>
            </a:pPr>
            <a:r>
              <a:rPr lang="es-ES" b="1" dirty="0">
                <a:latin typeface="Calibri Light" panose="020F0302020204030204" pitchFamily="34" charset="0"/>
                <a:cs typeface="Calibri Light" panose="020F0302020204030204" pitchFamily="34" charset="0"/>
              </a:rPr>
              <a:t>Definición Buffer</a:t>
            </a:r>
            <a:r>
              <a:rPr lang="es-ES" b="1" dirty="0" smtClean="0">
                <a:latin typeface="Calibri Light" panose="020F0302020204030204" pitchFamily="34" charset="0"/>
                <a:cs typeface="Calibri Light" panose="020F0302020204030204" pitchFamily="34" charset="0"/>
              </a:rPr>
              <a:t>: </a:t>
            </a:r>
            <a:r>
              <a:rPr lang="es-ES" dirty="0" smtClean="0">
                <a:latin typeface="Calibri Light" panose="020F0302020204030204" pitchFamily="34" charset="0"/>
                <a:cs typeface="Calibri Light" panose="020F0302020204030204" pitchFamily="34" charset="0"/>
              </a:rPr>
              <a:t>Un </a:t>
            </a:r>
            <a:r>
              <a:rPr lang="es-ES" dirty="0">
                <a:latin typeface="Calibri Light" panose="020F0302020204030204" pitchFamily="34" charset="0"/>
                <a:cs typeface="Calibri Light" panose="020F0302020204030204" pitchFamily="34" charset="0"/>
              </a:rPr>
              <a:t>espacio de memoria de cierto tamaño que se reserva para guardar datos, y manejar los mismos</a:t>
            </a:r>
            <a:r>
              <a:rPr lang="es-ES" dirty="0" smtClean="0">
                <a:latin typeface="Calibri Light" panose="020F0302020204030204" pitchFamily="34" charset="0"/>
                <a:cs typeface="Calibri Light" panose="020F0302020204030204" pitchFamily="34" charset="0"/>
              </a:rPr>
              <a:t>.</a:t>
            </a:r>
          </a:p>
          <a:p>
            <a:pPr marL="0" lvl="0" indent="0" fontAlgn="base">
              <a:buNone/>
            </a:pPr>
            <a:endParaRPr lang="es-ES" dirty="0">
              <a:latin typeface="Calibri Light" panose="020F0302020204030204" pitchFamily="34" charset="0"/>
              <a:cs typeface="Calibri Light" panose="020F0302020204030204" pitchFamily="34" charset="0"/>
            </a:endParaRPr>
          </a:p>
          <a:p>
            <a:pPr>
              <a:buClr>
                <a:schemeClr val="bg1"/>
              </a:buClr>
            </a:pPr>
            <a:r>
              <a:rPr lang="es-ES" b="1" dirty="0" smtClean="0">
                <a:latin typeface="Calibri Light" panose="020F0302020204030204" pitchFamily="34" charset="0"/>
                <a:cs typeface="Calibri Light" panose="020F0302020204030204" pitchFamily="34" charset="0"/>
              </a:rPr>
              <a:t>STACK: </a:t>
            </a:r>
            <a:r>
              <a:rPr lang="es-ES" dirty="0" smtClean="0">
                <a:latin typeface="Calibri Light" panose="020F0302020204030204" pitchFamily="34" charset="0"/>
                <a:cs typeface="Calibri Light" panose="020F0302020204030204" pitchFamily="34" charset="0"/>
              </a:rPr>
              <a:t>La </a:t>
            </a:r>
            <a:r>
              <a:rPr lang="es-ES" dirty="0" err="1">
                <a:latin typeface="Calibri Light" panose="020F0302020204030204" pitchFamily="34" charset="0"/>
                <a:cs typeface="Calibri Light" panose="020F0302020204030204" pitchFamily="34" charset="0"/>
              </a:rPr>
              <a:t>stack</a:t>
            </a:r>
            <a:r>
              <a:rPr lang="es-ES" dirty="0">
                <a:latin typeface="Calibri Light" panose="020F0302020204030204" pitchFamily="34" charset="0"/>
                <a:cs typeface="Calibri Light" panose="020F0302020204030204" pitchFamily="34" charset="0"/>
              </a:rPr>
              <a:t> se utiliza para guardar las </a:t>
            </a:r>
            <a:r>
              <a:rPr lang="es-ES" b="1" dirty="0">
                <a:latin typeface="Calibri Light" panose="020F0302020204030204" pitchFamily="34" charset="0"/>
                <a:cs typeface="Calibri Light" panose="020F0302020204030204" pitchFamily="34" charset="0"/>
              </a:rPr>
              <a:t>variables locales </a:t>
            </a:r>
            <a:r>
              <a:rPr lang="es-ES" dirty="0">
                <a:latin typeface="Calibri Light" panose="020F0302020204030204" pitchFamily="34" charset="0"/>
                <a:cs typeface="Calibri Light" panose="020F0302020204030204" pitchFamily="34" charset="0"/>
              </a:rPr>
              <a:t>de una función</a:t>
            </a:r>
            <a:r>
              <a:rPr lang="es-ES" b="1" dirty="0">
                <a:latin typeface="Calibri Light" panose="020F0302020204030204" pitchFamily="34" charset="0"/>
                <a:cs typeface="Calibri Light" panose="020F0302020204030204" pitchFamily="34" charset="0"/>
              </a:rPr>
              <a:t> </a:t>
            </a:r>
            <a:r>
              <a:rPr lang="es-ES" dirty="0">
                <a:latin typeface="Calibri Light" panose="020F0302020204030204" pitchFamily="34" charset="0"/>
                <a:cs typeface="Calibri Light" panose="020F0302020204030204" pitchFamily="34" charset="0"/>
              </a:rPr>
              <a:t>que sólo necesitan </a:t>
            </a:r>
            <a:r>
              <a:rPr lang="es-ES" dirty="0" smtClean="0">
                <a:latin typeface="Calibri Light" panose="020F0302020204030204" pitchFamily="34" charset="0"/>
                <a:cs typeface="Calibri Light" panose="020F0302020204030204" pitchFamily="34" charset="0"/>
              </a:rPr>
              <a:t>durante la </a:t>
            </a:r>
            <a:r>
              <a:rPr lang="es-ES" dirty="0">
                <a:latin typeface="Calibri Light" panose="020F0302020204030204" pitchFamily="34" charset="0"/>
                <a:cs typeface="Calibri Light" panose="020F0302020204030204" pitchFamily="34" charset="0"/>
              </a:rPr>
              <a:t>ejecución de la función. En la mayoría de los lenguajes de programación es fundamental que sepamos en tiempo de compilación qué tan grande es una variable si queremos almacenarla en </a:t>
            </a:r>
            <a:r>
              <a:rPr lang="es-ES" dirty="0" smtClean="0">
                <a:latin typeface="Calibri Light" panose="020F0302020204030204" pitchFamily="34" charset="0"/>
                <a:cs typeface="Calibri Light" panose="020F0302020204030204" pitchFamily="34" charset="0"/>
              </a:rPr>
              <a:t>la </a:t>
            </a:r>
            <a:r>
              <a:rPr lang="es-ES" dirty="0" err="1">
                <a:latin typeface="Calibri Light" panose="020F0302020204030204" pitchFamily="34" charset="0"/>
                <a:cs typeface="Calibri Light" panose="020F0302020204030204" pitchFamily="34" charset="0"/>
              </a:rPr>
              <a:t>stack</a:t>
            </a:r>
            <a:r>
              <a:rPr lang="es-ES" dirty="0" smtClean="0">
                <a:latin typeface="Calibri Light" panose="020F0302020204030204" pitchFamily="34" charset="0"/>
                <a:cs typeface="Calibri Light" panose="020F0302020204030204" pitchFamily="34" charset="0"/>
              </a:rPr>
              <a:t>.</a:t>
            </a:r>
          </a:p>
          <a:p>
            <a:pPr marL="0" indent="0">
              <a:buClr>
                <a:schemeClr val="bg1"/>
              </a:buClr>
              <a:buNone/>
            </a:pPr>
            <a:endParaRPr lang="es-ES" dirty="0">
              <a:latin typeface="Calibri Light" panose="020F0302020204030204" pitchFamily="34" charset="0"/>
              <a:cs typeface="Calibri Light" panose="020F0302020204030204" pitchFamily="34" charset="0"/>
            </a:endParaRPr>
          </a:p>
          <a:p>
            <a:pPr>
              <a:buClr>
                <a:schemeClr val="bg1"/>
              </a:buClr>
            </a:pPr>
            <a:r>
              <a:rPr lang="es-ES" b="1" dirty="0" smtClean="0">
                <a:latin typeface="Calibri Light" panose="020F0302020204030204" pitchFamily="34" charset="0"/>
                <a:cs typeface="Calibri Light" panose="020F0302020204030204" pitchFamily="34" charset="0"/>
              </a:rPr>
              <a:t>HEAP:</a:t>
            </a:r>
            <a:r>
              <a:rPr lang="es-ES" dirty="0" smtClean="0">
                <a:latin typeface="Calibri Light" panose="020F0302020204030204" pitchFamily="34" charset="0"/>
                <a:cs typeface="Calibri Light" panose="020F0302020204030204" pitchFamily="34" charset="0"/>
              </a:rPr>
              <a:t> El </a:t>
            </a:r>
            <a:r>
              <a:rPr lang="es-ES" dirty="0" err="1">
                <a:latin typeface="Calibri Light" panose="020F0302020204030204" pitchFamily="34" charset="0"/>
                <a:cs typeface="Calibri Light" panose="020F0302020204030204" pitchFamily="34" charset="0"/>
              </a:rPr>
              <a:t>heap</a:t>
            </a:r>
            <a:r>
              <a:rPr lang="es-ES" dirty="0">
                <a:latin typeface="Calibri Light" panose="020F0302020204030204" pitchFamily="34" charset="0"/>
                <a:cs typeface="Calibri Light" panose="020F0302020204030204" pitchFamily="34" charset="0"/>
              </a:rPr>
              <a:t> se utiliza para reservar memoria dinámica, cuya vida útil no se sabe muy bien por adelantado, pero se espera que duren un tiempo. Si no sabemos su tamaño o el mismo se decide en tiempo de ejecución se deberá calcular y reservar en el </a:t>
            </a:r>
            <a:r>
              <a:rPr lang="es-ES" dirty="0" err="1" smtClean="0">
                <a:latin typeface="Calibri Light" panose="020F0302020204030204" pitchFamily="34" charset="0"/>
                <a:cs typeface="Calibri Light" panose="020F0302020204030204" pitchFamily="34" charset="0"/>
              </a:rPr>
              <a:t>heap</a:t>
            </a:r>
            <a:r>
              <a:rPr lang="es-ES" dirty="0" smtClean="0">
                <a:latin typeface="Calibri Light" panose="020F0302020204030204" pitchFamily="34" charset="0"/>
                <a:cs typeface="Calibri Light" panose="020F0302020204030204" pitchFamily="34" charset="0"/>
              </a:rPr>
              <a:t>. También </a:t>
            </a:r>
            <a:r>
              <a:rPr lang="es-ES" dirty="0">
                <a:latin typeface="Calibri Light" panose="020F0302020204030204" pitchFamily="34" charset="0"/>
                <a:cs typeface="Calibri Light" panose="020F0302020204030204" pitchFamily="34" charset="0"/>
              </a:rPr>
              <a:t>se utiliza para objetos que varían en tamaño, porque no sabemos en tiempo de compilación cuánto tiempo van a durar o abarcar.</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Definiciones</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12223749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a:latin typeface="Calibri Light" panose="020F0302020204030204" pitchFamily="34" charset="0"/>
                <a:cs typeface="Calibri Light" panose="020F0302020204030204" pitchFamily="34" charset="0"/>
              </a:rPr>
              <a:t>En la llamada a una función sus parámetros y variables locales son accedidos como un offset de </a:t>
            </a:r>
            <a:r>
              <a:rPr lang="es-ES" sz="2000" b="1" dirty="0">
                <a:latin typeface="Calibri Light" panose="020F0302020204030204" pitchFamily="34" charset="0"/>
                <a:cs typeface="Calibri Light" panose="020F0302020204030204" pitchFamily="34" charset="0"/>
              </a:rPr>
              <a:t>EBP</a:t>
            </a:r>
            <a:r>
              <a:rPr lang="es-ES" sz="2000" dirty="0">
                <a:latin typeface="Calibri Light" panose="020F0302020204030204" pitchFamily="34" charset="0"/>
                <a:cs typeface="Calibri Light" panose="020F0302020204030204" pitchFamily="34" charset="0"/>
              </a:rPr>
              <a:t>, siempre negativo en el caso de las variables locales </a:t>
            </a:r>
            <a:r>
              <a:rPr lang="es-ES" sz="2000" dirty="0" smtClean="0">
                <a:latin typeface="Calibri Light" panose="020F0302020204030204" pitchFamily="34" charset="0"/>
                <a:cs typeface="Calibri Light" panose="020F0302020204030204" pitchFamily="34" charset="0"/>
              </a:rPr>
              <a:t>(</a:t>
            </a:r>
            <a:r>
              <a:rPr lang="es-ES" sz="2000" b="1" dirty="0" smtClean="0">
                <a:latin typeface="Calibri Light" panose="020F0302020204030204" pitchFamily="34" charset="0"/>
                <a:cs typeface="Calibri Light" panose="020F0302020204030204" pitchFamily="34" charset="0"/>
              </a:rPr>
              <a:t>EBP-0x4</a:t>
            </a:r>
            <a:r>
              <a:rPr lang="es-ES" sz="2000" b="1" dirty="0">
                <a:latin typeface="Calibri Light" panose="020F0302020204030204" pitchFamily="34" charset="0"/>
                <a:cs typeface="Calibri Light" panose="020F0302020204030204" pitchFamily="34" charset="0"/>
              </a:rPr>
              <a:t>: </a:t>
            </a:r>
            <a:r>
              <a:rPr lang="es-ES" sz="2000" b="1" dirty="0" err="1">
                <a:latin typeface="Calibri Light" panose="020F0302020204030204" pitchFamily="34" charset="0"/>
                <a:cs typeface="Calibri Light" panose="020F0302020204030204" pitchFamily="34" charset="0"/>
              </a:rPr>
              <a:t>var</a:t>
            </a:r>
            <a:r>
              <a:rPr lang="es-ES" sz="2000" b="1" dirty="0">
                <a:latin typeface="Calibri Light" panose="020F0302020204030204" pitchFamily="34" charset="0"/>
                <a:cs typeface="Calibri Light" panose="020F0302020204030204" pitchFamily="34" charset="0"/>
              </a:rPr>
              <a:t> local #1, </a:t>
            </a:r>
            <a:r>
              <a:rPr lang="es-ES" sz="2000" b="1" dirty="0" smtClean="0">
                <a:latin typeface="Calibri Light" panose="020F0302020204030204" pitchFamily="34" charset="0"/>
                <a:cs typeface="Calibri Light" panose="020F0302020204030204" pitchFamily="34" charset="0"/>
              </a:rPr>
              <a:t>EBP-0x8</a:t>
            </a:r>
            <a:r>
              <a:rPr lang="es-ES" sz="2000" b="1" dirty="0">
                <a:latin typeface="Calibri Light" panose="020F0302020204030204" pitchFamily="34" charset="0"/>
                <a:cs typeface="Calibri Light" panose="020F0302020204030204" pitchFamily="34" charset="0"/>
              </a:rPr>
              <a:t>: </a:t>
            </a:r>
            <a:r>
              <a:rPr lang="es-ES" sz="2000" b="1" dirty="0" err="1">
                <a:latin typeface="Calibri Light" panose="020F0302020204030204" pitchFamily="34" charset="0"/>
                <a:cs typeface="Calibri Light" panose="020F0302020204030204" pitchFamily="34" charset="0"/>
              </a:rPr>
              <a:t>var</a:t>
            </a:r>
            <a:r>
              <a:rPr lang="es-ES" sz="2000" b="1" dirty="0">
                <a:latin typeface="Calibri Light" panose="020F0302020204030204" pitchFamily="34" charset="0"/>
                <a:cs typeface="Calibri Light" panose="020F0302020204030204" pitchFamily="34" charset="0"/>
              </a:rPr>
              <a:t> local #2</a:t>
            </a:r>
            <a:r>
              <a:rPr lang="es-ES" sz="2000" dirty="0">
                <a:latin typeface="Calibri Light" panose="020F0302020204030204" pitchFamily="34" charset="0"/>
                <a:cs typeface="Calibri Light" panose="020F0302020204030204" pitchFamily="34" charset="0"/>
              </a:rPr>
              <a:t>) y siempre positivo para los argumentos </a:t>
            </a:r>
            <a:r>
              <a:rPr lang="es-ES" sz="2000" dirty="0" smtClean="0">
                <a:latin typeface="Calibri Light" panose="020F0302020204030204" pitchFamily="34" charset="0"/>
                <a:cs typeface="Calibri Light" panose="020F0302020204030204" pitchFamily="34" charset="0"/>
              </a:rPr>
              <a:t>(</a:t>
            </a:r>
            <a:r>
              <a:rPr lang="es-ES" sz="2000" b="1" dirty="0" smtClean="0">
                <a:latin typeface="Calibri Light" panose="020F0302020204030204" pitchFamily="34" charset="0"/>
                <a:cs typeface="Calibri Light" panose="020F0302020204030204" pitchFamily="34" charset="0"/>
              </a:rPr>
              <a:t>EBP+0x8</a:t>
            </a:r>
            <a:r>
              <a:rPr lang="es-ES" sz="2000" b="1" dirty="0">
                <a:latin typeface="Calibri Light" panose="020F0302020204030204" pitchFamily="34" charset="0"/>
                <a:cs typeface="Calibri Light" panose="020F0302020204030204" pitchFamily="34" charset="0"/>
              </a:rPr>
              <a:t>: </a:t>
            </a:r>
            <a:r>
              <a:rPr lang="es-ES" sz="2000" b="1" dirty="0" err="1">
                <a:latin typeface="Calibri Light" panose="020F0302020204030204" pitchFamily="34" charset="0"/>
                <a:cs typeface="Calibri Light" panose="020F0302020204030204" pitchFamily="34" charset="0"/>
              </a:rPr>
              <a:t>param</a:t>
            </a:r>
            <a:r>
              <a:rPr lang="es-ES" sz="2000" b="1" dirty="0">
                <a:latin typeface="Calibri Light" panose="020F0302020204030204" pitchFamily="34" charset="0"/>
                <a:cs typeface="Calibri Light" panose="020F0302020204030204" pitchFamily="34" charset="0"/>
              </a:rPr>
              <a:t> #1, </a:t>
            </a:r>
            <a:r>
              <a:rPr lang="es-ES" sz="2000" b="1" dirty="0" smtClean="0">
                <a:latin typeface="Calibri Light" panose="020F0302020204030204" pitchFamily="34" charset="0"/>
                <a:cs typeface="Calibri Light" panose="020F0302020204030204" pitchFamily="34" charset="0"/>
              </a:rPr>
              <a:t>EBP+0xc</a:t>
            </a:r>
            <a:r>
              <a:rPr lang="es-ES" sz="2000" b="1" dirty="0">
                <a:latin typeface="Calibri Light" panose="020F0302020204030204" pitchFamily="34" charset="0"/>
                <a:cs typeface="Calibri Light" panose="020F0302020204030204" pitchFamily="34" charset="0"/>
              </a:rPr>
              <a:t>: </a:t>
            </a:r>
            <a:r>
              <a:rPr lang="es-ES" sz="2000" b="1" dirty="0" err="1">
                <a:latin typeface="Calibri Light" panose="020F0302020204030204" pitchFamily="34" charset="0"/>
                <a:cs typeface="Calibri Light" panose="020F0302020204030204" pitchFamily="34" charset="0"/>
              </a:rPr>
              <a:t>param</a:t>
            </a:r>
            <a:r>
              <a:rPr lang="es-ES" sz="2000" b="1" dirty="0">
                <a:latin typeface="Calibri Light" panose="020F0302020204030204" pitchFamily="34" charset="0"/>
                <a:cs typeface="Calibri Light" panose="020F0302020204030204" pitchFamily="34" charset="0"/>
              </a:rPr>
              <a:t> #2</a:t>
            </a:r>
            <a:r>
              <a:rPr lang="es-ES" sz="2000" dirty="0">
                <a:latin typeface="Calibri Light" panose="020F0302020204030204" pitchFamily="34" charset="0"/>
                <a:cs typeface="Calibri Light" panose="020F0302020204030204" pitchFamily="34" charset="0"/>
              </a:rPr>
              <a:t>) ya que fueron apilados con anterioridad.</a:t>
            </a:r>
          </a:p>
          <a:p>
            <a:pPr marL="0" indent="0">
              <a:buNone/>
            </a:pPr>
            <a:endParaRPr lang="es-ES" sz="2000" dirty="0">
              <a:latin typeface="Calibri Light" panose="020F0302020204030204" pitchFamily="34" charset="0"/>
              <a:cs typeface="Calibri Light" panose="020F0302020204030204" pitchFamily="34" charset="0"/>
            </a:endParaRPr>
          </a:p>
          <a:p>
            <a:pPr marL="0" indent="0">
              <a:buNone/>
            </a:pPr>
            <a:r>
              <a:rPr lang="es-ES" sz="2000" dirty="0">
                <a:latin typeface="Calibri Light" panose="020F0302020204030204" pitchFamily="34" charset="0"/>
                <a:cs typeface="Calibri Light" panose="020F0302020204030204" pitchFamily="34" charset="0"/>
              </a:rPr>
              <a:t>Cuando la ejecución se encuentra en la </a:t>
            </a:r>
            <a:r>
              <a:rPr lang="es-ES" sz="2000" dirty="0" err="1">
                <a:latin typeface="Calibri Light" panose="020F0302020204030204" pitchFamily="34" charset="0"/>
                <a:cs typeface="Calibri Light" panose="020F0302020204030204" pitchFamily="34" charset="0"/>
              </a:rPr>
              <a:t>funcion_a</a:t>
            </a:r>
            <a:r>
              <a:rPr lang="es-ES" sz="2000" dirty="0">
                <a:latin typeface="Calibri Light" panose="020F0302020204030204" pitchFamily="34" charset="0"/>
                <a:cs typeface="Calibri Light" panose="020F0302020204030204" pitchFamily="34" charset="0"/>
              </a:rPr>
              <a:t> sin haber llamado todavía la </a:t>
            </a:r>
            <a:r>
              <a:rPr lang="es-ES" sz="2000" dirty="0" err="1">
                <a:latin typeface="Calibri Light" panose="020F0302020204030204" pitchFamily="34" charset="0"/>
                <a:cs typeface="Calibri Light" panose="020F0302020204030204" pitchFamily="34" charset="0"/>
              </a:rPr>
              <a:t>funcion_b</a:t>
            </a:r>
            <a:r>
              <a:rPr lang="es-ES" sz="2000" dirty="0">
                <a:latin typeface="Calibri Light" panose="020F0302020204030204" pitchFamily="34" charset="0"/>
                <a:cs typeface="Calibri Light" panose="020F0302020204030204" pitchFamily="34" charset="0"/>
              </a:rPr>
              <a:t>:</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CALL</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3746133" y="4067961"/>
            <a:ext cx="4699733" cy="1431259"/>
          </a:xfrm>
          <a:prstGeom prst="rect">
            <a:avLst/>
          </a:prstGeom>
        </p:spPr>
      </p:pic>
    </p:spTree>
    <p:extLst>
      <p:ext uri="{BB962C8B-B14F-4D97-AF65-F5344CB8AC3E}">
        <p14:creationId xmlns:p14="http://schemas.microsoft.com/office/powerpoint/2010/main" val="37941859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a:latin typeface="Calibri Light" panose="020F0302020204030204" pitchFamily="34" charset="0"/>
                <a:cs typeface="Calibri Light" panose="020F0302020204030204" pitchFamily="34" charset="0"/>
              </a:rPr>
              <a:t>En la pila se observa el </a:t>
            </a:r>
            <a:r>
              <a:rPr lang="es-ES" sz="2000" dirty="0" err="1">
                <a:latin typeface="Calibri Light" panose="020F0302020204030204" pitchFamily="34" charset="0"/>
                <a:cs typeface="Calibri Light" panose="020F0302020204030204" pitchFamily="34" charset="0"/>
              </a:rPr>
              <a:t>stack</a:t>
            </a:r>
            <a:r>
              <a:rPr lang="es-ES" sz="2000" dirty="0">
                <a:latin typeface="Calibri Light" panose="020F0302020204030204" pitchFamily="34" charset="0"/>
                <a:cs typeface="Calibri Light" panose="020F0302020204030204" pitchFamily="34" charset="0"/>
              </a:rPr>
              <a:t> </a:t>
            </a:r>
            <a:r>
              <a:rPr lang="es-ES" sz="2000" dirty="0" err="1">
                <a:latin typeface="Calibri Light" panose="020F0302020204030204" pitchFamily="34" charset="0"/>
                <a:cs typeface="Calibri Light" panose="020F0302020204030204" pitchFamily="34" charset="0"/>
              </a:rPr>
              <a:t>frame</a:t>
            </a:r>
            <a:r>
              <a:rPr lang="es-ES" sz="2000" dirty="0">
                <a:latin typeface="Calibri Light" panose="020F0302020204030204" pitchFamily="34" charset="0"/>
                <a:cs typeface="Calibri Light" panose="020F0302020204030204" pitchFamily="34" charset="0"/>
              </a:rPr>
              <a:t> de la </a:t>
            </a:r>
            <a:r>
              <a:rPr lang="es-ES" sz="2000" dirty="0" err="1">
                <a:latin typeface="Calibri Light" panose="020F0302020204030204" pitchFamily="34" charset="0"/>
                <a:cs typeface="Calibri Light" panose="020F0302020204030204" pitchFamily="34" charset="0"/>
              </a:rPr>
              <a:t>funcion_a</a:t>
            </a:r>
            <a:r>
              <a:rPr lang="es-ES" sz="2000" dirty="0">
                <a:latin typeface="Calibri Light" panose="020F0302020204030204" pitchFamily="34" charset="0"/>
                <a:cs typeface="Calibri Light" panose="020F0302020204030204" pitchFamily="34" charset="0"/>
              </a:rPr>
              <a:t> tras ser llamada, con los respectivos </a:t>
            </a:r>
            <a:r>
              <a:rPr lang="es-ES" sz="2000" dirty="0" err="1">
                <a:latin typeface="Calibri Light" panose="020F0302020204030204" pitchFamily="34" charset="0"/>
                <a:cs typeface="Calibri Light" panose="020F0302020204030204" pitchFamily="34" charset="0"/>
              </a:rPr>
              <a:t>offsets</a:t>
            </a:r>
            <a:r>
              <a:rPr lang="es-ES" sz="2000" dirty="0">
                <a:latin typeface="Calibri Light" panose="020F0302020204030204" pitchFamily="34" charset="0"/>
                <a:cs typeface="Calibri Light" panose="020F0302020204030204" pitchFamily="34" charset="0"/>
              </a:rPr>
              <a:t> del </a:t>
            </a:r>
            <a:r>
              <a:rPr lang="es-ES" sz="2000" b="1" dirty="0">
                <a:latin typeface="Calibri Light" panose="020F0302020204030204" pitchFamily="34" charset="0"/>
                <a:cs typeface="Calibri Light" panose="020F0302020204030204" pitchFamily="34" charset="0"/>
              </a:rPr>
              <a:t>EBP</a:t>
            </a:r>
            <a:r>
              <a:rPr lang="es-ES" sz="2000" dirty="0">
                <a:latin typeface="Calibri Light" panose="020F0302020204030204" pitchFamily="34" charset="0"/>
                <a:cs typeface="Calibri Light" panose="020F0302020204030204" pitchFamily="34" charset="0"/>
              </a:rPr>
              <a:t>:</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 CALL</a:t>
            </a:r>
            <a:endParaRPr lang="es-ES" dirty="0">
              <a:ln w="12700">
                <a:solidFill>
                  <a:schemeClr val="bg1"/>
                </a:solidFill>
              </a:ln>
              <a:solidFill>
                <a:schemeClr val="bg1"/>
              </a:solidFill>
            </a:endParaRPr>
          </a:p>
        </p:txBody>
      </p:sp>
      <p:pic>
        <p:nvPicPr>
          <p:cNvPr id="28674" name="Picture 2" descr="fr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0995" y="2416966"/>
            <a:ext cx="5986033" cy="2796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8488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Autofit/>
          </a:bodyPr>
          <a:lstStyle/>
          <a:p>
            <a:pPr marL="0" indent="0">
              <a:buNone/>
            </a:pPr>
            <a:r>
              <a:rPr lang="es-ES" sz="1600" dirty="0">
                <a:latin typeface="Calibri Light" panose="020F0302020204030204" pitchFamily="34" charset="0"/>
                <a:cs typeface="Calibri Light" panose="020F0302020204030204" pitchFamily="34" charset="0"/>
              </a:rPr>
              <a:t>El prólogo de una función son las instrucciones ensambladas que modifican los registros para la creación del marco de la función </a:t>
            </a:r>
            <a:r>
              <a:rPr lang="es-ES" sz="1600" dirty="0" smtClean="0">
                <a:latin typeface="Calibri Light" panose="020F0302020204030204" pitchFamily="34" charset="0"/>
                <a:cs typeface="Calibri Light" panose="020F0302020204030204" pitchFamily="34" charset="0"/>
              </a:rPr>
              <a:t>llamada</a:t>
            </a:r>
          </a:p>
          <a:p>
            <a:pPr marL="0" indent="0">
              <a:buNone/>
            </a:pPr>
            <a:endParaRPr lang="es-ES" sz="1600" dirty="0">
              <a:latin typeface="Calibri Light" panose="020F0302020204030204" pitchFamily="34" charset="0"/>
              <a:cs typeface="Calibri Light" panose="020F0302020204030204" pitchFamily="34" charset="0"/>
            </a:endParaRPr>
          </a:p>
          <a:p>
            <a:pPr marL="896938" indent="-457200">
              <a:buClr>
                <a:schemeClr val="bg1"/>
              </a:buClr>
              <a:buFont typeface="+mj-lt"/>
              <a:buAutoNum type="arabicPeriod"/>
            </a:pPr>
            <a:endParaRPr lang="es-ES" sz="1600" b="1" dirty="0" smtClean="0">
              <a:latin typeface="Calibri Light" panose="020F0302020204030204" pitchFamily="34" charset="0"/>
              <a:cs typeface="Calibri Light" panose="020F0302020204030204" pitchFamily="34" charset="0"/>
            </a:endParaRPr>
          </a:p>
          <a:p>
            <a:pPr marL="896938" indent="-457200">
              <a:buClr>
                <a:schemeClr val="bg1"/>
              </a:buClr>
              <a:buFont typeface="+mj-lt"/>
              <a:buAutoNum type="arabicPeriod"/>
            </a:pPr>
            <a:r>
              <a:rPr lang="es-ES" sz="1600" b="1" dirty="0" smtClean="0">
                <a:latin typeface="Calibri Light" panose="020F0302020204030204" pitchFamily="34" charset="0"/>
                <a:cs typeface="Calibri Light" panose="020F0302020204030204" pitchFamily="34" charset="0"/>
              </a:rPr>
              <a:t>PUSH </a:t>
            </a:r>
            <a:r>
              <a:rPr lang="es-ES" sz="1600" b="1" dirty="0">
                <a:latin typeface="Calibri Light" panose="020F0302020204030204" pitchFamily="34" charset="0"/>
                <a:cs typeface="Calibri Light" panose="020F0302020204030204" pitchFamily="34" charset="0"/>
              </a:rPr>
              <a:t>EBP</a:t>
            </a:r>
            <a:r>
              <a:rPr lang="es-ES" sz="1600" dirty="0">
                <a:latin typeface="Calibri Light" panose="020F0302020204030204" pitchFamily="34" charset="0"/>
                <a:cs typeface="Calibri Light" panose="020F0302020204030204" pitchFamily="34" charset="0"/>
              </a:rPr>
              <a:t>: el valor del registro </a:t>
            </a:r>
            <a:r>
              <a:rPr lang="es-ES" sz="1600" b="1" dirty="0">
                <a:latin typeface="Calibri Light" panose="020F0302020204030204" pitchFamily="34" charset="0"/>
                <a:cs typeface="Calibri Light" panose="020F0302020204030204" pitchFamily="34" charset="0"/>
              </a:rPr>
              <a:t>EBP</a:t>
            </a:r>
            <a:r>
              <a:rPr lang="es-ES" sz="1600" dirty="0">
                <a:latin typeface="Calibri Light" panose="020F0302020204030204" pitchFamily="34" charset="0"/>
                <a:cs typeface="Calibri Light" panose="020F0302020204030204" pitchFamily="34" charset="0"/>
              </a:rPr>
              <a:t> se modifica en cada llamada a una función (es diferente para cada </a:t>
            </a:r>
            <a:r>
              <a:rPr lang="es-ES" sz="1600" dirty="0" err="1">
                <a:latin typeface="Calibri Light" panose="020F0302020204030204" pitchFamily="34" charset="0"/>
                <a:cs typeface="Calibri Light" panose="020F0302020204030204" pitchFamily="34" charset="0"/>
              </a:rPr>
              <a:t>frame</a:t>
            </a:r>
            <a:r>
              <a:rPr lang="es-ES" sz="1600" dirty="0">
                <a:latin typeface="Calibri Light" panose="020F0302020204030204" pitchFamily="34" charset="0"/>
                <a:cs typeface="Calibri Light" panose="020F0302020204030204" pitchFamily="34" charset="0"/>
              </a:rPr>
              <a:t>), por eso su valor se almacena en la pila. El valor del registro </a:t>
            </a:r>
            <a:r>
              <a:rPr lang="es-ES" sz="1600" b="1" dirty="0">
                <a:latin typeface="Calibri Light" panose="020F0302020204030204" pitchFamily="34" charset="0"/>
                <a:cs typeface="Calibri Light" panose="020F0302020204030204" pitchFamily="34" charset="0"/>
              </a:rPr>
              <a:t>EBP</a:t>
            </a:r>
            <a:r>
              <a:rPr lang="es-ES" sz="1600" dirty="0">
                <a:latin typeface="Calibri Light" panose="020F0302020204030204" pitchFamily="34" charset="0"/>
                <a:cs typeface="Calibri Light" panose="020F0302020204030204" pitchFamily="34" charset="0"/>
              </a:rPr>
              <a:t> almacenado permite acceder a las variables y parámetros de la función que realiza la llamada. Se almacena en la pila porque -al llamar a una función- se modifica el valor del </a:t>
            </a:r>
            <a:r>
              <a:rPr lang="es-ES" sz="1600" b="1" dirty="0">
                <a:latin typeface="Calibri Light" panose="020F0302020204030204" pitchFamily="34" charset="0"/>
                <a:cs typeface="Calibri Light" panose="020F0302020204030204" pitchFamily="34" charset="0"/>
              </a:rPr>
              <a:t>EBP</a:t>
            </a:r>
            <a:r>
              <a:rPr lang="es-ES" sz="1600" dirty="0">
                <a:latin typeface="Calibri Light" panose="020F0302020204030204" pitchFamily="34" charset="0"/>
                <a:cs typeface="Calibri Light" panose="020F0302020204030204" pitchFamily="34" charset="0"/>
              </a:rPr>
              <a:t> para acceder a las variables y parámetros de la función llamada</a:t>
            </a:r>
            <a:r>
              <a:rPr lang="es-ES" sz="1600" dirty="0" smtClean="0">
                <a:latin typeface="Calibri Light" panose="020F0302020204030204" pitchFamily="34" charset="0"/>
                <a:cs typeface="Calibri Light" panose="020F0302020204030204" pitchFamily="34" charset="0"/>
              </a:rPr>
              <a:t>.</a:t>
            </a:r>
          </a:p>
          <a:p>
            <a:pPr marL="896938" indent="-457200">
              <a:buClr>
                <a:schemeClr val="bg1"/>
              </a:buClr>
              <a:buFont typeface="+mj-lt"/>
              <a:buAutoNum type="arabicPeriod"/>
            </a:pPr>
            <a:r>
              <a:rPr lang="es-ES" sz="1600" b="1" dirty="0">
                <a:latin typeface="Calibri Light" panose="020F0302020204030204" pitchFamily="34" charset="0"/>
                <a:cs typeface="Calibri Light" panose="020F0302020204030204" pitchFamily="34" charset="0"/>
              </a:rPr>
              <a:t>MOV EBP, ESP</a:t>
            </a:r>
            <a:r>
              <a:rPr lang="es-ES" sz="1600" dirty="0">
                <a:latin typeface="Calibri Light" panose="020F0302020204030204" pitchFamily="34" charset="0"/>
                <a:cs typeface="Calibri Light" panose="020F0302020204030204" pitchFamily="34" charset="0"/>
              </a:rPr>
              <a:t>: se apunta el registro </a:t>
            </a:r>
            <a:r>
              <a:rPr lang="es-ES" sz="1600" b="1" dirty="0">
                <a:latin typeface="Calibri Light" panose="020F0302020204030204" pitchFamily="34" charset="0"/>
                <a:cs typeface="Calibri Light" panose="020F0302020204030204" pitchFamily="34" charset="0"/>
              </a:rPr>
              <a:t>EBP</a:t>
            </a:r>
            <a:r>
              <a:rPr lang="es-ES" sz="1600" dirty="0">
                <a:latin typeface="Calibri Light" panose="020F0302020204030204" pitchFamily="34" charset="0"/>
                <a:cs typeface="Calibri Light" panose="020F0302020204030204" pitchFamily="34" charset="0"/>
              </a:rPr>
              <a:t> al puntero de la pila, de esta manera se establece una dirección de referencia para el nuevo marco de la función llamada. Como inmediatamente antes se habían apilado los parámetros, estos serán accedidos; </a:t>
            </a:r>
            <a:r>
              <a:rPr lang="es-ES" sz="1600" b="1" dirty="0">
                <a:latin typeface="Calibri Light" panose="020F0302020204030204" pitchFamily="34" charset="0"/>
                <a:cs typeface="Calibri Light" panose="020F0302020204030204" pitchFamily="34" charset="0"/>
              </a:rPr>
              <a:t>[EBP+0x8] parámetro #1 </a:t>
            </a:r>
            <a:r>
              <a:rPr lang="es-ES" sz="1600" dirty="0">
                <a:latin typeface="Calibri Light" panose="020F0302020204030204" pitchFamily="34" charset="0"/>
                <a:cs typeface="Calibri Light" panose="020F0302020204030204" pitchFamily="34" charset="0"/>
              </a:rPr>
              <a:t>y </a:t>
            </a:r>
            <a:r>
              <a:rPr lang="es-ES" sz="1600" b="1" dirty="0">
                <a:latin typeface="Calibri Light" panose="020F0302020204030204" pitchFamily="34" charset="0"/>
                <a:cs typeface="Calibri Light" panose="020F0302020204030204" pitchFamily="34" charset="0"/>
              </a:rPr>
              <a:t>[EBP+0xc] parámetro #2</a:t>
            </a:r>
            <a:r>
              <a:rPr lang="es-ES" sz="1600" dirty="0">
                <a:latin typeface="Calibri Light" panose="020F0302020204030204" pitchFamily="34" charset="0"/>
                <a:cs typeface="Calibri Light" panose="020F0302020204030204" pitchFamily="34" charset="0"/>
              </a:rPr>
              <a:t>. Como después se apilan las variables </a:t>
            </a:r>
            <a:r>
              <a:rPr lang="es-ES" sz="1600" dirty="0" smtClean="0">
                <a:latin typeface="Calibri Light" panose="020F0302020204030204" pitchFamily="34" charset="0"/>
                <a:cs typeface="Calibri Light" panose="020F0302020204030204" pitchFamily="34" charset="0"/>
              </a:rPr>
              <a:t>locales, éstas serán accedidas: </a:t>
            </a:r>
            <a:r>
              <a:rPr lang="es-ES" sz="1600" b="1" dirty="0" smtClean="0">
                <a:latin typeface="Calibri Light" panose="020F0302020204030204" pitchFamily="34" charset="0"/>
                <a:cs typeface="Calibri Light" panose="020F0302020204030204" pitchFamily="34" charset="0"/>
              </a:rPr>
              <a:t>[EBP-0x4] variable local #1 </a:t>
            </a:r>
            <a:r>
              <a:rPr lang="es-ES" sz="1600" dirty="0" smtClean="0">
                <a:latin typeface="Calibri Light" panose="020F0302020204030204" pitchFamily="34" charset="0"/>
                <a:cs typeface="Calibri Light" panose="020F0302020204030204" pitchFamily="34" charset="0"/>
              </a:rPr>
              <a:t>y </a:t>
            </a:r>
            <a:r>
              <a:rPr lang="es-ES" sz="1600" b="1" dirty="0" smtClean="0">
                <a:latin typeface="Calibri Light" panose="020F0302020204030204" pitchFamily="34" charset="0"/>
                <a:cs typeface="Calibri Light" panose="020F0302020204030204" pitchFamily="34" charset="0"/>
              </a:rPr>
              <a:t>[</a:t>
            </a:r>
            <a:r>
              <a:rPr lang="es-ES" sz="1600" b="1" dirty="0">
                <a:latin typeface="Calibri Light" panose="020F0302020204030204" pitchFamily="34" charset="0"/>
                <a:cs typeface="Calibri Light" panose="020F0302020204030204" pitchFamily="34" charset="0"/>
              </a:rPr>
              <a:t>EBP-0x8] variable </a:t>
            </a:r>
            <a:r>
              <a:rPr lang="es-ES" sz="1600" b="1" dirty="0" smtClean="0">
                <a:latin typeface="Calibri Light" panose="020F0302020204030204" pitchFamily="34" charset="0"/>
                <a:cs typeface="Calibri Light" panose="020F0302020204030204" pitchFamily="34" charset="0"/>
              </a:rPr>
              <a:t>local </a:t>
            </a:r>
            <a:r>
              <a:rPr lang="es-ES" sz="1600" b="1" dirty="0">
                <a:latin typeface="Calibri Light" panose="020F0302020204030204" pitchFamily="34" charset="0"/>
                <a:cs typeface="Calibri Light" panose="020F0302020204030204" pitchFamily="34" charset="0"/>
              </a:rPr>
              <a:t>#2</a:t>
            </a:r>
            <a:r>
              <a:rPr lang="es-ES" sz="1600" dirty="0">
                <a:latin typeface="Calibri Light" panose="020F0302020204030204" pitchFamily="34" charset="0"/>
                <a:cs typeface="Calibri Light" panose="020F0302020204030204" pitchFamily="34" charset="0"/>
              </a:rPr>
              <a:t>.</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Prologo de una función</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6573178" y="1717403"/>
            <a:ext cx="1643721" cy="932813"/>
          </a:xfrm>
          <a:prstGeom prst="rect">
            <a:avLst/>
          </a:prstGeom>
        </p:spPr>
      </p:pic>
    </p:spTree>
    <p:extLst>
      <p:ext uri="{BB962C8B-B14F-4D97-AF65-F5344CB8AC3E}">
        <p14:creationId xmlns:p14="http://schemas.microsoft.com/office/powerpoint/2010/main" val="17958623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a:latin typeface="Calibri Light" panose="020F0302020204030204" pitchFamily="34" charset="0"/>
                <a:cs typeface="Calibri Light" panose="020F0302020204030204" pitchFamily="34" charset="0"/>
              </a:rPr>
              <a:t>Se denomina epílogo a las instrucciones que, al finalizar la ejecución de la función que se ha llamado, vuelven la pila al estado inicial antes de la llamada a la función</a:t>
            </a:r>
            <a:r>
              <a:rPr lang="es-ES" sz="2000" dirty="0" smtClean="0">
                <a:latin typeface="Calibri Light" panose="020F0302020204030204" pitchFamily="34" charset="0"/>
                <a:cs typeface="Calibri Light" panose="020F0302020204030204" pitchFamily="34" charset="0"/>
              </a:rPr>
              <a:t>:</a:t>
            </a:r>
          </a:p>
          <a:p>
            <a:pPr marL="0" indent="0">
              <a:buNone/>
            </a:pPr>
            <a:endParaRPr lang="es-ES" sz="2000" dirty="0">
              <a:latin typeface="Calibri Light" panose="020F0302020204030204" pitchFamily="34" charset="0"/>
              <a:cs typeface="Calibri Light" panose="020F0302020204030204" pitchFamily="34" charset="0"/>
            </a:endParaRPr>
          </a:p>
          <a:p>
            <a:pPr marL="0" indent="0">
              <a:buNone/>
            </a:pPr>
            <a:endParaRPr lang="es-ES" sz="2000" dirty="0" smtClean="0">
              <a:latin typeface="Calibri Light" panose="020F0302020204030204" pitchFamily="34" charset="0"/>
              <a:cs typeface="Calibri Light" panose="020F0302020204030204" pitchFamily="34" charset="0"/>
            </a:endParaRPr>
          </a:p>
          <a:p>
            <a:pPr marL="0" indent="0">
              <a:buNone/>
            </a:pPr>
            <a:r>
              <a:rPr lang="es-ES" sz="2000" dirty="0">
                <a:latin typeface="Calibri Light" panose="020F0302020204030204" pitchFamily="34" charset="0"/>
                <a:cs typeface="Calibri Light" panose="020F0302020204030204" pitchFamily="34" charset="0"/>
              </a:rPr>
              <a:t>La instrucción </a:t>
            </a:r>
            <a:r>
              <a:rPr lang="es-ES" sz="2000" dirty="0" err="1">
                <a:latin typeface="Calibri Light" panose="020F0302020204030204" pitchFamily="34" charset="0"/>
                <a:cs typeface="Calibri Light" panose="020F0302020204030204" pitchFamily="34" charset="0"/>
              </a:rPr>
              <a:t>leave</a:t>
            </a:r>
            <a:r>
              <a:rPr lang="es-ES" sz="2000" dirty="0">
                <a:latin typeface="Calibri Light" panose="020F0302020204030204" pitchFamily="34" charset="0"/>
                <a:cs typeface="Calibri Light" panose="020F0302020204030204" pitchFamily="34" charset="0"/>
              </a:rPr>
              <a:t> puede considerarse como dos instrucciones:</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Epilogo de una función</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5672122" y="2077394"/>
            <a:ext cx="1063778" cy="1036027"/>
          </a:xfrm>
          <a:prstGeom prst="rect">
            <a:avLst/>
          </a:prstGeom>
        </p:spPr>
      </p:pic>
      <p:pic>
        <p:nvPicPr>
          <p:cNvPr id="4" name="Imagen 3"/>
          <p:cNvPicPr>
            <a:picLocks noChangeAspect="1"/>
          </p:cNvPicPr>
          <p:nvPr/>
        </p:nvPicPr>
        <p:blipFill>
          <a:blip r:embed="rId3"/>
          <a:stretch>
            <a:fillRect/>
          </a:stretch>
        </p:blipFill>
        <p:spPr>
          <a:xfrm>
            <a:off x="2941698" y="3814375"/>
            <a:ext cx="6524625" cy="1504950"/>
          </a:xfrm>
          <a:prstGeom prst="rect">
            <a:avLst/>
          </a:prstGeom>
        </p:spPr>
      </p:pic>
    </p:spTree>
    <p:extLst>
      <p:ext uri="{BB962C8B-B14F-4D97-AF65-F5344CB8AC3E}">
        <p14:creationId xmlns:p14="http://schemas.microsoft.com/office/powerpoint/2010/main" val="1346338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fontScale="85000" lnSpcReduction="20000"/>
          </a:bodyPr>
          <a:lstStyle/>
          <a:p>
            <a:pPr marL="896938" indent="-457200">
              <a:buClr>
                <a:schemeClr val="bg1"/>
              </a:buClr>
              <a:buFont typeface="+mj-lt"/>
              <a:buAutoNum type="arabicPeriod"/>
            </a:pPr>
            <a:endParaRPr lang="es-ES" sz="2000" b="1" dirty="0" smtClean="0">
              <a:latin typeface="Calibri Light" panose="020F0302020204030204" pitchFamily="34" charset="0"/>
              <a:cs typeface="Calibri Light" panose="020F0302020204030204" pitchFamily="34" charset="0"/>
            </a:endParaRPr>
          </a:p>
          <a:p>
            <a:pPr marL="896938" indent="-457200">
              <a:buClr>
                <a:schemeClr val="bg1"/>
              </a:buClr>
              <a:buFont typeface="+mj-lt"/>
              <a:buAutoNum type="arabicPeriod"/>
            </a:pPr>
            <a:endParaRPr lang="es-ES" sz="2000" b="1" dirty="0">
              <a:latin typeface="Calibri Light" panose="020F0302020204030204" pitchFamily="34" charset="0"/>
              <a:cs typeface="Calibri Light" panose="020F0302020204030204" pitchFamily="34" charset="0"/>
            </a:endParaRPr>
          </a:p>
          <a:p>
            <a:pPr marL="896938" indent="-457200">
              <a:buClr>
                <a:schemeClr val="bg1"/>
              </a:buClr>
              <a:buFont typeface="+mj-lt"/>
              <a:buAutoNum type="arabicPeriod"/>
            </a:pPr>
            <a:endParaRPr lang="es-ES" sz="2000" b="1" dirty="0" smtClean="0">
              <a:latin typeface="Calibri Light" panose="020F0302020204030204" pitchFamily="34" charset="0"/>
              <a:cs typeface="Calibri Light" panose="020F0302020204030204" pitchFamily="34" charset="0"/>
            </a:endParaRPr>
          </a:p>
          <a:p>
            <a:pPr marL="896938" indent="-457200">
              <a:buClr>
                <a:schemeClr val="bg1"/>
              </a:buClr>
              <a:buFont typeface="+mj-lt"/>
              <a:buAutoNum type="arabicPeriod"/>
            </a:pPr>
            <a:endParaRPr lang="es-ES" sz="2000" b="1" dirty="0">
              <a:latin typeface="Calibri Light" panose="020F0302020204030204" pitchFamily="34" charset="0"/>
              <a:cs typeface="Calibri Light" panose="020F0302020204030204" pitchFamily="34" charset="0"/>
            </a:endParaRPr>
          </a:p>
          <a:p>
            <a:pPr marL="896938" indent="-457200">
              <a:buClr>
                <a:schemeClr val="bg1"/>
              </a:buClr>
              <a:buFont typeface="+mj-lt"/>
              <a:buAutoNum type="arabicPeriod"/>
            </a:pPr>
            <a:r>
              <a:rPr lang="es-ES" sz="2000" b="1" dirty="0" smtClean="0">
                <a:latin typeface="Calibri Light" panose="020F0302020204030204" pitchFamily="34" charset="0"/>
                <a:cs typeface="Calibri Light" panose="020F0302020204030204" pitchFamily="34" charset="0"/>
              </a:rPr>
              <a:t>MOV </a:t>
            </a:r>
            <a:r>
              <a:rPr lang="es-ES" sz="2000" b="1" dirty="0">
                <a:latin typeface="Calibri Light" panose="020F0302020204030204" pitchFamily="34" charset="0"/>
                <a:cs typeface="Calibri Light" panose="020F0302020204030204" pitchFamily="34" charset="0"/>
              </a:rPr>
              <a:t>ESP, EBP</a:t>
            </a:r>
            <a:r>
              <a:rPr lang="es-ES" sz="2000" dirty="0">
                <a:latin typeface="Calibri Light" panose="020F0302020204030204" pitchFamily="34" charset="0"/>
                <a:cs typeface="Calibri Light" panose="020F0302020204030204" pitchFamily="34" charset="0"/>
              </a:rPr>
              <a:t>: deja de lado las variables locales de la función llamada y reestablece el tope de la pila</a:t>
            </a:r>
            <a:r>
              <a:rPr lang="es-ES" sz="2000" dirty="0" smtClean="0">
                <a:latin typeface="Calibri Light" panose="020F0302020204030204" pitchFamily="34" charset="0"/>
                <a:cs typeface="Calibri Light" panose="020F0302020204030204" pitchFamily="34" charset="0"/>
              </a:rPr>
              <a:t>.</a:t>
            </a:r>
          </a:p>
          <a:p>
            <a:pPr marL="896938" indent="-457200">
              <a:buClr>
                <a:schemeClr val="bg1"/>
              </a:buClr>
              <a:buFont typeface="+mj-lt"/>
              <a:buAutoNum type="arabicPeriod"/>
            </a:pPr>
            <a:endParaRPr lang="es-ES" sz="2000" dirty="0" smtClean="0">
              <a:latin typeface="Calibri Light" panose="020F0302020204030204" pitchFamily="34" charset="0"/>
              <a:cs typeface="Calibri Light" panose="020F0302020204030204" pitchFamily="34" charset="0"/>
            </a:endParaRPr>
          </a:p>
          <a:p>
            <a:pPr marL="896938" indent="-457200">
              <a:buClr>
                <a:schemeClr val="bg1"/>
              </a:buClr>
              <a:buFont typeface="+mj-lt"/>
              <a:buAutoNum type="arabicPeriod"/>
            </a:pPr>
            <a:r>
              <a:rPr lang="es-ES" sz="2000" b="1" dirty="0">
                <a:latin typeface="Calibri Light" panose="020F0302020204030204" pitchFamily="34" charset="0"/>
                <a:cs typeface="Calibri Light" panose="020F0302020204030204" pitchFamily="34" charset="0"/>
              </a:rPr>
              <a:t>POP EBP</a:t>
            </a:r>
            <a:r>
              <a:rPr lang="es-ES" sz="2000" dirty="0">
                <a:latin typeface="Calibri Light" panose="020F0302020204030204" pitchFamily="34" charset="0"/>
                <a:cs typeface="Calibri Light" panose="020F0302020204030204" pitchFamily="34" charset="0"/>
              </a:rPr>
              <a:t>: Actualiza el registro EBP a la base del marco de la función que realizó la llamada anterior</a:t>
            </a:r>
            <a:r>
              <a:rPr lang="es-ES" sz="2000" dirty="0" smtClean="0">
                <a:latin typeface="Calibri Light" panose="020F0302020204030204" pitchFamily="34" charset="0"/>
                <a:cs typeface="Calibri Light" panose="020F0302020204030204" pitchFamily="34" charset="0"/>
              </a:rPr>
              <a:t>.</a:t>
            </a:r>
          </a:p>
          <a:p>
            <a:pPr marL="896938" indent="-457200">
              <a:buClr>
                <a:schemeClr val="bg1"/>
              </a:buClr>
              <a:buFont typeface="+mj-lt"/>
              <a:buAutoNum type="arabicPeriod"/>
            </a:pPr>
            <a:endParaRPr lang="es-ES" sz="2000" dirty="0" smtClean="0">
              <a:latin typeface="Calibri Light" panose="020F0302020204030204" pitchFamily="34" charset="0"/>
              <a:cs typeface="Calibri Light" panose="020F0302020204030204" pitchFamily="34" charset="0"/>
            </a:endParaRPr>
          </a:p>
          <a:p>
            <a:pPr marL="896938" indent="-457200">
              <a:buClr>
                <a:schemeClr val="bg1"/>
              </a:buClr>
              <a:buFont typeface="+mj-lt"/>
              <a:buAutoNum type="arabicPeriod"/>
            </a:pPr>
            <a:r>
              <a:rPr lang="es-ES" sz="2000" b="1" dirty="0">
                <a:latin typeface="Calibri Light" panose="020F0302020204030204" pitchFamily="34" charset="0"/>
                <a:cs typeface="Calibri Light" panose="020F0302020204030204" pitchFamily="34" charset="0"/>
              </a:rPr>
              <a:t>RET</a:t>
            </a:r>
            <a:r>
              <a:rPr lang="es-ES" sz="2000" dirty="0">
                <a:latin typeface="Calibri Light" panose="020F0302020204030204" pitchFamily="34" charset="0"/>
                <a:cs typeface="Calibri Light" panose="020F0302020204030204" pitchFamily="34" charset="0"/>
              </a:rPr>
              <a:t>: Es un retorno desde una función llamada. </a:t>
            </a:r>
            <a:r>
              <a:rPr lang="es-ES" sz="2000" dirty="0" err="1">
                <a:latin typeface="Calibri Light" panose="020F0302020204030204" pitchFamily="34" charset="0"/>
                <a:cs typeface="Calibri Light" panose="020F0302020204030204" pitchFamily="34" charset="0"/>
              </a:rPr>
              <a:t>Desapila</a:t>
            </a:r>
            <a:r>
              <a:rPr lang="es-ES" sz="2000" dirty="0">
                <a:latin typeface="Calibri Light" panose="020F0302020204030204" pitchFamily="34" charset="0"/>
                <a:cs typeface="Calibri Light" panose="020F0302020204030204" pitchFamily="34" charset="0"/>
              </a:rPr>
              <a:t> una dirección del tope de la pila (apuntada por </a:t>
            </a:r>
            <a:r>
              <a:rPr lang="es-ES" sz="2000" b="1" dirty="0">
                <a:latin typeface="Calibri Light" panose="020F0302020204030204" pitchFamily="34" charset="0"/>
                <a:cs typeface="Calibri Light" panose="020F0302020204030204" pitchFamily="34" charset="0"/>
              </a:rPr>
              <a:t>ESP</a:t>
            </a:r>
            <a:r>
              <a:rPr lang="es-ES" sz="2000" dirty="0">
                <a:latin typeface="Calibri Light" panose="020F0302020204030204" pitchFamily="34" charset="0"/>
                <a:cs typeface="Calibri Light" panose="020F0302020204030204" pitchFamily="34" charset="0"/>
              </a:rPr>
              <a:t>) y la almacena en el registro </a:t>
            </a:r>
            <a:r>
              <a:rPr lang="es-ES" sz="2000" b="1" dirty="0">
                <a:latin typeface="Calibri Light" panose="020F0302020204030204" pitchFamily="34" charset="0"/>
                <a:cs typeface="Calibri Light" panose="020F0302020204030204" pitchFamily="34" charset="0"/>
              </a:rPr>
              <a:t>EIP</a:t>
            </a:r>
            <a:r>
              <a:rPr lang="es-ES" sz="2000" dirty="0">
                <a:latin typeface="Calibri Light" panose="020F0302020204030204" pitchFamily="34" charset="0"/>
                <a:cs typeface="Calibri Light" panose="020F0302020204030204" pitchFamily="34" charset="0"/>
              </a:rPr>
              <a:t> para ejecutar a continuación esa instrucción. (Al </a:t>
            </a:r>
            <a:r>
              <a:rPr lang="es-ES" sz="2000" dirty="0" err="1">
                <a:latin typeface="Calibri Light" panose="020F0302020204030204" pitchFamily="34" charset="0"/>
                <a:cs typeface="Calibri Light" panose="020F0302020204030204" pitchFamily="34" charset="0"/>
              </a:rPr>
              <a:t>desapilarla</a:t>
            </a:r>
            <a:r>
              <a:rPr lang="es-ES" sz="2000" dirty="0">
                <a:latin typeface="Calibri Light" panose="020F0302020204030204" pitchFamily="34" charset="0"/>
                <a:cs typeface="Calibri Light" panose="020F0302020204030204" pitchFamily="34" charset="0"/>
              </a:rPr>
              <a:t>, actualiza el valor de ESP al nuevo tope de la pila).</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Epilogo de una función</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3868617" y="1412776"/>
            <a:ext cx="4670790" cy="1077350"/>
          </a:xfrm>
          <a:prstGeom prst="rect">
            <a:avLst/>
          </a:prstGeom>
        </p:spPr>
      </p:pic>
    </p:spTree>
    <p:extLst>
      <p:ext uri="{BB962C8B-B14F-4D97-AF65-F5344CB8AC3E}">
        <p14:creationId xmlns:p14="http://schemas.microsoft.com/office/powerpoint/2010/main" val="38635765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a:latin typeface="Calibri Light" panose="020F0302020204030204" pitchFamily="34" charset="0"/>
                <a:cs typeface="Calibri Light" panose="020F0302020204030204" pitchFamily="34" charset="0"/>
              </a:rPr>
              <a:t>Al igual que con los saltos condicionales e incondicionales, la llamada a una función modifica el flujo de ejecución de un programa. No obstante, a diferencia de los saltos, cuando la función llamada termina de ejecutarse el control debe retornar a la función que realizó la llamada. El punto al que se debe retornar es la instrucción exactamente posterior a la llamada a la función (dentro de la función que ha hecho la llamada).</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Dirección de retorno</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2649780" y="3169626"/>
            <a:ext cx="7108464" cy="2451503"/>
          </a:xfrm>
          <a:prstGeom prst="rect">
            <a:avLst/>
          </a:prstGeom>
        </p:spPr>
      </p:pic>
    </p:spTree>
    <p:extLst>
      <p:ext uri="{BB962C8B-B14F-4D97-AF65-F5344CB8AC3E}">
        <p14:creationId xmlns:p14="http://schemas.microsoft.com/office/powerpoint/2010/main" val="42716934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endParaRPr lang="es-ES" sz="2000" dirty="0" smtClean="0">
              <a:latin typeface="Calibri Light" panose="020F0302020204030204" pitchFamily="34" charset="0"/>
              <a:cs typeface="Calibri Light" panose="020F0302020204030204" pitchFamily="34" charset="0"/>
            </a:endParaRPr>
          </a:p>
          <a:p>
            <a:pPr marL="0" indent="0">
              <a:buNone/>
            </a:pPr>
            <a:endParaRPr lang="es-ES" sz="2000" dirty="0">
              <a:latin typeface="Calibri Light" panose="020F0302020204030204" pitchFamily="34" charset="0"/>
              <a:cs typeface="Calibri Light" panose="020F0302020204030204" pitchFamily="34" charset="0"/>
            </a:endParaRPr>
          </a:p>
          <a:p>
            <a:pPr marL="0" indent="0">
              <a:buNone/>
            </a:pPr>
            <a:endParaRPr lang="es-ES" sz="2000" dirty="0" smtClean="0">
              <a:latin typeface="Calibri Light" panose="020F0302020204030204" pitchFamily="34" charset="0"/>
              <a:cs typeface="Calibri Light" panose="020F0302020204030204" pitchFamily="34" charset="0"/>
            </a:endParaRPr>
          </a:p>
          <a:p>
            <a:pPr marL="0" indent="0">
              <a:buNone/>
            </a:pPr>
            <a:endParaRPr lang="es-ES" sz="2000" dirty="0" smtClean="0">
              <a:latin typeface="Calibri Light" panose="020F0302020204030204" pitchFamily="34" charset="0"/>
              <a:cs typeface="Calibri Light" panose="020F0302020204030204" pitchFamily="34" charset="0"/>
            </a:endParaRPr>
          </a:p>
          <a:p>
            <a:pPr marL="0" indent="0">
              <a:buNone/>
            </a:pPr>
            <a:r>
              <a:rPr lang="es-ES" sz="1800" dirty="0" smtClean="0">
                <a:latin typeface="Calibri Light" panose="020F0302020204030204" pitchFamily="34" charset="0"/>
                <a:cs typeface="Calibri Light" panose="020F0302020204030204" pitchFamily="34" charset="0"/>
              </a:rPr>
              <a:t>En </a:t>
            </a:r>
            <a:r>
              <a:rPr lang="es-ES" sz="1800" b="1" dirty="0" err="1">
                <a:latin typeface="Calibri Light" panose="020F0302020204030204" pitchFamily="34" charset="0"/>
                <a:cs typeface="Calibri Light" panose="020F0302020204030204" pitchFamily="34" charset="0"/>
              </a:rPr>
              <a:t>main</a:t>
            </a:r>
            <a:r>
              <a:rPr lang="es-ES" sz="1800" b="1" dirty="0">
                <a:latin typeface="Calibri Light" panose="020F0302020204030204" pitchFamily="34" charset="0"/>
                <a:cs typeface="Calibri Light" panose="020F0302020204030204" pitchFamily="34" charset="0"/>
              </a:rPr>
              <a:t>()</a:t>
            </a:r>
            <a:r>
              <a:rPr lang="es-ES" sz="1800" dirty="0">
                <a:latin typeface="Calibri Light" panose="020F0302020204030204" pitchFamily="34" charset="0"/>
                <a:cs typeface="Calibri Light" panose="020F0302020204030204" pitchFamily="34" charset="0"/>
              </a:rPr>
              <a:t> se llama a </a:t>
            </a:r>
            <a:r>
              <a:rPr lang="es-ES" sz="1800" b="1" dirty="0" err="1">
                <a:latin typeface="Calibri Light" panose="020F0302020204030204" pitchFamily="34" charset="0"/>
                <a:cs typeface="Calibri Light" panose="020F0302020204030204" pitchFamily="34" charset="0"/>
              </a:rPr>
              <a:t>funcion_a</a:t>
            </a:r>
            <a:r>
              <a:rPr lang="es-ES" sz="1800" dirty="0">
                <a:latin typeface="Calibri Light" panose="020F0302020204030204" pitchFamily="34" charset="0"/>
                <a:cs typeface="Calibri Light" panose="020F0302020204030204" pitchFamily="34" charset="0"/>
              </a:rPr>
              <a:t>(1,2). Estando al final de la </a:t>
            </a:r>
            <a:r>
              <a:rPr lang="es-ES" sz="1800" b="1" dirty="0" err="1">
                <a:latin typeface="Calibri Light" panose="020F0302020204030204" pitchFamily="34" charset="0"/>
                <a:cs typeface="Calibri Light" panose="020F0302020204030204" pitchFamily="34" charset="0"/>
              </a:rPr>
              <a:t>funcion_a</a:t>
            </a:r>
            <a:r>
              <a:rPr lang="es-ES" sz="1800" b="1" dirty="0">
                <a:latin typeface="Calibri Light" panose="020F0302020204030204" pitchFamily="34" charset="0"/>
                <a:cs typeface="Calibri Light" panose="020F0302020204030204" pitchFamily="34" charset="0"/>
              </a:rPr>
              <a:t> </a:t>
            </a:r>
            <a:r>
              <a:rPr lang="es-ES" sz="1800" dirty="0">
                <a:latin typeface="Calibri Light" panose="020F0302020204030204" pitchFamily="34" charset="0"/>
                <a:cs typeface="Calibri Light" panose="020F0302020204030204" pitchFamily="34" charset="0"/>
              </a:rPr>
              <a:t>una vez finalizada su ejecución (es decir, ya impreso el mensaje </a:t>
            </a:r>
            <a:r>
              <a:rPr lang="es-ES" sz="1800" b="1" dirty="0" smtClean="0">
                <a:latin typeface="Calibri Light" panose="020F0302020204030204" pitchFamily="34" charset="0"/>
                <a:cs typeface="Calibri Light" panose="020F0302020204030204" pitchFamily="34" charset="0"/>
              </a:rPr>
              <a:t>“Mensaje </a:t>
            </a:r>
            <a:r>
              <a:rPr lang="es-ES" sz="1800" b="1" dirty="0">
                <a:latin typeface="Calibri Light" panose="020F0302020204030204" pitchFamily="34" charset="0"/>
                <a:cs typeface="Calibri Light" panose="020F0302020204030204" pitchFamily="34" charset="0"/>
              </a:rPr>
              <a:t>en </a:t>
            </a:r>
            <a:r>
              <a:rPr lang="es-ES" sz="1800" b="1" dirty="0" err="1">
                <a:latin typeface="Calibri Light" panose="020F0302020204030204" pitchFamily="34" charset="0"/>
                <a:cs typeface="Calibri Light" panose="020F0302020204030204" pitchFamily="34" charset="0"/>
              </a:rPr>
              <a:t>funcion_a</a:t>
            </a:r>
            <a:r>
              <a:rPr lang="es-ES" sz="1800" b="1" dirty="0">
                <a:latin typeface="Calibri Light" panose="020F0302020204030204" pitchFamily="34" charset="0"/>
                <a:cs typeface="Calibri Light" panose="020F0302020204030204" pitchFamily="34" charset="0"/>
              </a:rPr>
              <a:t>()”</a:t>
            </a:r>
            <a:r>
              <a:rPr lang="es-ES" sz="1800" dirty="0">
                <a:latin typeface="Calibri Light" panose="020F0302020204030204" pitchFamily="34" charset="0"/>
                <a:cs typeface="Calibri Light" panose="020F0302020204030204" pitchFamily="34" charset="0"/>
              </a:rPr>
              <a:t>), el contador del programa debe retornar a </a:t>
            </a:r>
            <a:r>
              <a:rPr lang="es-ES" sz="1800" b="1" dirty="0" err="1">
                <a:latin typeface="Calibri Light" panose="020F0302020204030204" pitchFamily="34" charset="0"/>
                <a:cs typeface="Calibri Light" panose="020F0302020204030204" pitchFamily="34" charset="0"/>
              </a:rPr>
              <a:t>main</a:t>
            </a:r>
            <a:r>
              <a:rPr lang="es-ES" sz="1800" b="1" dirty="0">
                <a:latin typeface="Calibri Light" panose="020F0302020204030204" pitchFamily="34" charset="0"/>
                <a:cs typeface="Calibri Light" panose="020F0302020204030204" pitchFamily="34" charset="0"/>
              </a:rPr>
              <a:t>() </a:t>
            </a:r>
            <a:r>
              <a:rPr lang="es-ES" sz="1800" dirty="0">
                <a:latin typeface="Calibri Light" panose="020F0302020204030204" pitchFamily="34" charset="0"/>
                <a:cs typeface="Calibri Light" panose="020F0302020204030204" pitchFamily="34" charset="0"/>
              </a:rPr>
              <a:t>y continuar con la ejecución de </a:t>
            </a:r>
            <a:r>
              <a:rPr lang="es-ES" sz="1800" b="1" dirty="0" err="1">
                <a:latin typeface="Calibri Light" panose="020F0302020204030204" pitchFamily="34" charset="0"/>
                <a:cs typeface="Calibri Light" panose="020F0302020204030204" pitchFamily="34" charset="0"/>
              </a:rPr>
              <a:t>printf</a:t>
            </a:r>
            <a:r>
              <a:rPr lang="es-ES" sz="1800" b="1" dirty="0">
                <a:latin typeface="Calibri Light" panose="020F0302020204030204" pitchFamily="34" charset="0"/>
                <a:cs typeface="Calibri Light" panose="020F0302020204030204" pitchFamily="34" charset="0"/>
              </a:rPr>
              <a:t>("Mensaje en </a:t>
            </a:r>
            <a:r>
              <a:rPr lang="es-ES" sz="1800" b="1" dirty="0" err="1">
                <a:latin typeface="Calibri Light" panose="020F0302020204030204" pitchFamily="34" charset="0"/>
                <a:cs typeface="Calibri Light" panose="020F0302020204030204" pitchFamily="34" charset="0"/>
              </a:rPr>
              <a:t>main</a:t>
            </a:r>
            <a:r>
              <a:rPr lang="es-ES" sz="1800" b="1" dirty="0" smtClean="0">
                <a:latin typeface="Calibri Light" panose="020F0302020204030204" pitchFamily="34" charset="0"/>
                <a:cs typeface="Calibri Light" panose="020F0302020204030204" pitchFamily="34" charset="0"/>
              </a:rPr>
              <a:t>()")</a:t>
            </a:r>
            <a:r>
              <a:rPr lang="es-ES" sz="1800" dirty="0" smtClean="0">
                <a:latin typeface="Calibri Light" panose="020F0302020204030204" pitchFamily="34" charset="0"/>
                <a:cs typeface="Calibri Light" panose="020F0302020204030204" pitchFamily="34" charset="0"/>
              </a:rPr>
              <a:t>.</a:t>
            </a:r>
          </a:p>
          <a:p>
            <a:pPr marL="0" indent="0">
              <a:buNone/>
            </a:pPr>
            <a:endParaRPr lang="es-ES" sz="1800" dirty="0">
              <a:latin typeface="Calibri Light" panose="020F0302020204030204" pitchFamily="34" charset="0"/>
              <a:cs typeface="Calibri Light" panose="020F0302020204030204" pitchFamily="34" charset="0"/>
            </a:endParaRPr>
          </a:p>
          <a:p>
            <a:pPr marL="0" indent="0">
              <a:buNone/>
            </a:pPr>
            <a:r>
              <a:rPr lang="es-ES" sz="1800" dirty="0">
                <a:latin typeface="Calibri Light" panose="020F0302020204030204" pitchFamily="34" charset="0"/>
                <a:cs typeface="Calibri Light" panose="020F0302020204030204" pitchFamily="34" charset="0"/>
              </a:rPr>
              <a:t>Para conocer en qué punto exacto de </a:t>
            </a:r>
            <a:r>
              <a:rPr lang="es-ES" sz="1800" b="1" dirty="0" err="1">
                <a:latin typeface="Calibri Light" panose="020F0302020204030204" pitchFamily="34" charset="0"/>
                <a:cs typeface="Calibri Light" panose="020F0302020204030204" pitchFamily="34" charset="0"/>
              </a:rPr>
              <a:t>main</a:t>
            </a:r>
            <a:r>
              <a:rPr lang="es-ES" sz="1800" b="1" dirty="0">
                <a:latin typeface="Calibri Light" panose="020F0302020204030204" pitchFamily="34" charset="0"/>
                <a:cs typeface="Calibri Light" panose="020F0302020204030204" pitchFamily="34" charset="0"/>
              </a:rPr>
              <a:t>()</a:t>
            </a:r>
            <a:r>
              <a:rPr lang="es-ES" sz="1800" dirty="0">
                <a:latin typeface="Calibri Light" panose="020F0302020204030204" pitchFamily="34" charset="0"/>
                <a:cs typeface="Calibri Light" panose="020F0302020204030204" pitchFamily="34" charset="0"/>
              </a:rPr>
              <a:t> debe continuar el flujo de ejecución se usa </a:t>
            </a:r>
            <a:r>
              <a:rPr lang="es-ES" sz="1800" b="1" dirty="0">
                <a:latin typeface="Calibri Light" panose="020F0302020204030204" pitchFamily="34" charset="0"/>
                <a:cs typeface="Calibri Light" panose="020F0302020204030204" pitchFamily="34" charset="0"/>
              </a:rPr>
              <a:t>la dirección de retorno</a:t>
            </a:r>
            <a:r>
              <a:rPr lang="es-ES" sz="1800" dirty="0">
                <a:latin typeface="Calibri Light" panose="020F0302020204030204" pitchFamily="34" charset="0"/>
                <a:cs typeface="Calibri Light" panose="020F0302020204030204" pitchFamily="34" charset="0"/>
              </a:rPr>
              <a:t> y la instrucción </a:t>
            </a:r>
            <a:r>
              <a:rPr lang="es-ES" sz="1800" b="1" dirty="0" smtClean="0">
                <a:latin typeface="Calibri Light" panose="020F0302020204030204" pitchFamily="34" charset="0"/>
                <a:cs typeface="Calibri Light" panose="020F0302020204030204" pitchFamily="34" charset="0"/>
              </a:rPr>
              <a:t>CALL</a:t>
            </a:r>
            <a:r>
              <a:rPr lang="es-ES" sz="1800" dirty="0" smtClean="0">
                <a:latin typeface="Calibri Light" panose="020F0302020204030204" pitchFamily="34" charset="0"/>
                <a:cs typeface="Calibri Light" panose="020F0302020204030204" pitchFamily="34" charset="0"/>
              </a:rPr>
              <a:t>.</a:t>
            </a:r>
            <a:endParaRPr lang="es-ES" sz="1800"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Dirección de retorno</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3901769" y="1412776"/>
            <a:ext cx="4388462" cy="1513453"/>
          </a:xfrm>
          <a:prstGeom prst="rect">
            <a:avLst/>
          </a:prstGeom>
        </p:spPr>
      </p:pic>
    </p:spTree>
    <p:extLst>
      <p:ext uri="{BB962C8B-B14F-4D97-AF65-F5344CB8AC3E}">
        <p14:creationId xmlns:p14="http://schemas.microsoft.com/office/powerpoint/2010/main" val="16181743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Dirección de retorno</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3907473" y="1499088"/>
            <a:ext cx="4377051" cy="2483990"/>
          </a:xfrm>
          <a:prstGeom prst="rect">
            <a:avLst/>
          </a:prstGeom>
        </p:spPr>
      </p:pic>
      <p:pic>
        <p:nvPicPr>
          <p:cNvPr id="6" name="Imagen 5"/>
          <p:cNvPicPr>
            <a:picLocks noChangeAspect="1"/>
          </p:cNvPicPr>
          <p:nvPr/>
        </p:nvPicPr>
        <p:blipFill>
          <a:blip r:embed="rId3"/>
          <a:stretch>
            <a:fillRect/>
          </a:stretch>
        </p:blipFill>
        <p:spPr>
          <a:xfrm>
            <a:off x="875394" y="4412570"/>
            <a:ext cx="10441208" cy="814944"/>
          </a:xfrm>
          <a:prstGeom prst="rect">
            <a:avLst/>
          </a:prstGeom>
        </p:spPr>
      </p:pic>
    </p:spTree>
    <p:extLst>
      <p:ext uri="{BB962C8B-B14F-4D97-AF65-F5344CB8AC3E}">
        <p14:creationId xmlns:p14="http://schemas.microsoft.com/office/powerpoint/2010/main" val="24880419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Dirección de retorno</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3483309" y="1596903"/>
            <a:ext cx="5225379" cy="585416"/>
          </a:xfrm>
          <a:prstGeom prst="rect">
            <a:avLst/>
          </a:prstGeom>
        </p:spPr>
      </p:pic>
      <p:pic>
        <p:nvPicPr>
          <p:cNvPr id="3" name="Imagen 2"/>
          <p:cNvPicPr>
            <a:picLocks noChangeAspect="1"/>
          </p:cNvPicPr>
          <p:nvPr/>
        </p:nvPicPr>
        <p:blipFill>
          <a:blip r:embed="rId3"/>
          <a:stretch>
            <a:fillRect/>
          </a:stretch>
        </p:blipFill>
        <p:spPr>
          <a:xfrm>
            <a:off x="2217940" y="2226281"/>
            <a:ext cx="7756119" cy="3478215"/>
          </a:xfrm>
          <a:prstGeom prst="rect">
            <a:avLst/>
          </a:prstGeom>
        </p:spPr>
      </p:pic>
    </p:spTree>
    <p:extLst>
      <p:ext uri="{BB962C8B-B14F-4D97-AF65-F5344CB8AC3E}">
        <p14:creationId xmlns:p14="http://schemas.microsoft.com/office/powerpoint/2010/main" val="19990706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a:latin typeface="Calibri Light" panose="020F0302020204030204" pitchFamily="34" charset="0"/>
                <a:cs typeface="Calibri Light" panose="020F0302020204030204" pitchFamily="34" charset="0"/>
              </a:rPr>
              <a:t>Al llamar a una función con la instrucción </a:t>
            </a:r>
            <a:r>
              <a:rPr lang="es-ES" sz="2000" b="1" dirty="0">
                <a:latin typeface="Calibri Light" panose="020F0302020204030204" pitchFamily="34" charset="0"/>
                <a:cs typeface="Calibri Light" panose="020F0302020204030204" pitchFamily="34" charset="0"/>
              </a:rPr>
              <a:t>CALL</a:t>
            </a:r>
            <a:r>
              <a:rPr lang="es-ES" sz="2000" dirty="0">
                <a:latin typeface="Calibri Light" panose="020F0302020204030204" pitchFamily="34" charset="0"/>
                <a:cs typeface="Calibri Light" panose="020F0302020204030204" pitchFamily="34" charset="0"/>
              </a:rPr>
              <a:t>, después de haber apilado los parámetros en la pila en sentido inverso, se almacena la dirección de retorno (de la instrucción siguiente a </a:t>
            </a:r>
            <a:r>
              <a:rPr lang="es-ES" sz="2000" b="1" dirty="0">
                <a:latin typeface="Calibri Light" panose="020F0302020204030204" pitchFamily="34" charset="0"/>
                <a:cs typeface="Calibri Light" panose="020F0302020204030204" pitchFamily="34" charset="0"/>
              </a:rPr>
              <a:t>CALL</a:t>
            </a:r>
            <a:r>
              <a:rPr lang="es-ES" sz="2000" dirty="0">
                <a:latin typeface="Calibri Light" panose="020F0302020204030204" pitchFamily="34" charset="0"/>
                <a:cs typeface="Calibri Light" panose="020F0302020204030204" pitchFamily="34" charset="0"/>
              </a:rPr>
              <a:t> para saber a dónde retornar) y el valor del registro </a:t>
            </a:r>
            <a:r>
              <a:rPr lang="es-ES" sz="2000" b="1" dirty="0">
                <a:latin typeface="Calibri Light" panose="020F0302020204030204" pitchFamily="34" charset="0"/>
                <a:cs typeface="Calibri Light" panose="020F0302020204030204" pitchFamily="34" charset="0"/>
              </a:rPr>
              <a:t>EBP</a:t>
            </a:r>
            <a:r>
              <a:rPr lang="es-ES" sz="2000" dirty="0">
                <a:latin typeface="Calibri Light" panose="020F0302020204030204" pitchFamily="34" charset="0"/>
                <a:cs typeface="Calibri Light" panose="020F0302020204030204" pitchFamily="34" charset="0"/>
              </a:rPr>
              <a:t> usado en el marco actual</a:t>
            </a:r>
            <a:r>
              <a:rPr lang="es-ES" sz="2000" dirty="0" smtClean="0">
                <a:latin typeface="Calibri Light" panose="020F0302020204030204" pitchFamily="34" charset="0"/>
                <a:cs typeface="Calibri Light" panose="020F0302020204030204" pitchFamily="34" charset="0"/>
              </a:rPr>
              <a:t>.</a:t>
            </a:r>
          </a:p>
          <a:p>
            <a:pPr marL="0" indent="0">
              <a:buNone/>
            </a:pPr>
            <a:endParaRPr lang="es-ES" sz="2000" dirty="0">
              <a:latin typeface="Calibri Light" panose="020F0302020204030204" pitchFamily="34" charset="0"/>
              <a:cs typeface="Calibri Light" panose="020F0302020204030204" pitchFamily="34" charset="0"/>
            </a:endParaRPr>
          </a:p>
          <a:p>
            <a:pPr marL="0" indent="0">
              <a:buNone/>
            </a:pPr>
            <a:r>
              <a:rPr lang="es-ES" sz="2000" dirty="0">
                <a:latin typeface="Calibri Light" panose="020F0302020204030204" pitchFamily="34" charset="0"/>
                <a:cs typeface="Calibri Light" panose="020F0302020204030204" pitchFamily="34" charset="0"/>
              </a:rPr>
              <a:t>Si observamos el código en </a:t>
            </a:r>
            <a:r>
              <a:rPr lang="es-ES" sz="2000" dirty="0" smtClean="0">
                <a:latin typeface="Calibri Light" panose="020F0302020204030204" pitchFamily="34" charset="0"/>
                <a:cs typeface="Calibri Light" panose="020F0302020204030204" pitchFamily="34" charset="0"/>
              </a:rPr>
              <a:t>el lenguaje ensamblador la </a:t>
            </a:r>
            <a:r>
              <a:rPr lang="es-ES" sz="2000" b="1" dirty="0" err="1">
                <a:latin typeface="Calibri Light" panose="020F0302020204030204" pitchFamily="34" charset="0"/>
                <a:cs typeface="Calibri Light" panose="020F0302020204030204" pitchFamily="34" charset="0"/>
              </a:rPr>
              <a:t>funcion_a</a:t>
            </a:r>
            <a:endParaRPr lang="es-ES" sz="2000" b="1"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Dirección de retorno</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2329389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fontScale="55000" lnSpcReduction="20000"/>
          </a:bodyPr>
          <a:lstStyle/>
          <a:p>
            <a:pPr marL="0" indent="0">
              <a:buNone/>
            </a:pPr>
            <a:r>
              <a:rPr lang="es-AR" b="1" dirty="0" err="1">
                <a:latin typeface="Calibri Light" panose="020F0302020204030204" pitchFamily="34" charset="0"/>
                <a:cs typeface="Calibri Light" panose="020F0302020204030204" pitchFamily="34" charset="0"/>
              </a:rPr>
              <a:t>Binary</a:t>
            </a:r>
            <a:r>
              <a:rPr lang="es-AR" b="1" dirty="0">
                <a:latin typeface="Calibri Light" panose="020F0302020204030204" pitchFamily="34" charset="0"/>
                <a:cs typeface="Calibri Light" panose="020F0302020204030204" pitchFamily="34" charset="0"/>
              </a:rPr>
              <a:t> </a:t>
            </a:r>
            <a:r>
              <a:rPr lang="es-AR" b="1" dirty="0" err="1">
                <a:latin typeface="Calibri Light" panose="020F0302020204030204" pitchFamily="34" charset="0"/>
                <a:cs typeface="Calibri Light" panose="020F0302020204030204" pitchFamily="34" charset="0"/>
              </a:rPr>
              <a:t>diffing</a:t>
            </a:r>
            <a:r>
              <a:rPr lang="es-AR" b="1" dirty="0">
                <a:latin typeface="Calibri Light" panose="020F0302020204030204" pitchFamily="34" charset="0"/>
                <a:cs typeface="Calibri Light" panose="020F0302020204030204" pitchFamily="34" charset="0"/>
              </a:rPr>
              <a:t> (o </a:t>
            </a:r>
            <a:r>
              <a:rPr lang="es-AR" b="1" dirty="0" err="1">
                <a:latin typeface="Calibri Light" panose="020F0302020204030204" pitchFamily="34" charset="0"/>
                <a:cs typeface="Calibri Light" panose="020F0302020204030204" pitchFamily="34" charset="0"/>
              </a:rPr>
              <a:t>Program</a:t>
            </a:r>
            <a:r>
              <a:rPr lang="es-AR" b="1" dirty="0">
                <a:latin typeface="Calibri Light" panose="020F0302020204030204" pitchFamily="34" charset="0"/>
                <a:cs typeface="Calibri Light" panose="020F0302020204030204" pitchFamily="34" charset="0"/>
              </a:rPr>
              <a:t> </a:t>
            </a:r>
            <a:r>
              <a:rPr lang="es-AR" b="1" dirty="0" err="1">
                <a:latin typeface="Calibri Light" panose="020F0302020204030204" pitchFamily="34" charset="0"/>
                <a:cs typeface="Calibri Light" panose="020F0302020204030204" pitchFamily="34" charset="0"/>
              </a:rPr>
              <a:t>diffing</a:t>
            </a:r>
            <a:r>
              <a:rPr lang="es-AR" b="1" dirty="0" smtClean="0">
                <a:latin typeface="Calibri Light" panose="020F0302020204030204" pitchFamily="34" charset="0"/>
                <a:cs typeface="Calibri Light" panose="020F0302020204030204" pitchFamily="34" charset="0"/>
              </a:rPr>
              <a:t>)</a:t>
            </a:r>
            <a:r>
              <a:rPr lang="es-AR" dirty="0" smtClean="0">
                <a:latin typeface="Calibri Light" panose="020F0302020204030204" pitchFamily="34" charset="0"/>
                <a:cs typeface="Calibri Light" panose="020F0302020204030204" pitchFamily="34" charset="0"/>
              </a:rPr>
              <a:t>:</a:t>
            </a:r>
            <a:r>
              <a:rPr lang="es-AR" b="1" dirty="0" smtClean="0">
                <a:latin typeface="Calibri Light" panose="020F0302020204030204" pitchFamily="34" charset="0"/>
                <a:cs typeface="Calibri Light" panose="020F0302020204030204" pitchFamily="34" charset="0"/>
              </a:rPr>
              <a:t> E</a:t>
            </a:r>
            <a:r>
              <a:rPr lang="es-AR" dirty="0" smtClean="0">
                <a:latin typeface="Calibri Light" panose="020F0302020204030204" pitchFamily="34" charset="0"/>
                <a:cs typeface="Calibri Light" panose="020F0302020204030204" pitchFamily="34" charset="0"/>
              </a:rPr>
              <a:t>s </a:t>
            </a:r>
            <a:r>
              <a:rPr lang="es-AR" dirty="0">
                <a:latin typeface="Calibri Light" panose="020F0302020204030204" pitchFamily="34" charset="0"/>
                <a:cs typeface="Calibri Light" panose="020F0302020204030204" pitchFamily="34" charset="0"/>
              </a:rPr>
              <a:t>una técnica clásica de ingeniería inversa en la que se comparan 2 archivos a nivel binario o de instrucción en busca de diferencias en el </a:t>
            </a:r>
            <a:r>
              <a:rPr lang="es-AR" dirty="0" smtClean="0">
                <a:latin typeface="Calibri Light" panose="020F0302020204030204" pitchFamily="34" charset="0"/>
                <a:cs typeface="Calibri Light" panose="020F0302020204030204" pitchFamily="34" charset="0"/>
              </a:rPr>
              <a:t>código (Se </a:t>
            </a:r>
            <a:r>
              <a:rPr lang="es-AR" dirty="0">
                <a:latin typeface="Calibri Light" panose="020F0302020204030204" pitchFamily="34" charset="0"/>
                <a:cs typeface="Calibri Light" panose="020F0302020204030204" pitchFamily="34" charset="0"/>
              </a:rPr>
              <a:t>examina un archivo para ver qué ha cambiado con respecto al </a:t>
            </a:r>
            <a:r>
              <a:rPr lang="es-AR" dirty="0" smtClean="0">
                <a:latin typeface="Calibri Light" panose="020F0302020204030204" pitchFamily="34" charset="0"/>
                <a:cs typeface="Calibri Light" panose="020F0302020204030204" pitchFamily="34" charset="0"/>
              </a:rPr>
              <a:t>otro).</a:t>
            </a:r>
            <a:r>
              <a:rPr lang="es-ES" dirty="0" smtClean="0">
                <a:latin typeface="Calibri Light" panose="020F0302020204030204" pitchFamily="34" charset="0"/>
                <a:cs typeface="Calibri Light" panose="020F0302020204030204" pitchFamily="34" charset="0"/>
              </a:rPr>
              <a:t> </a:t>
            </a:r>
            <a:r>
              <a:rPr lang="es-AR" dirty="0" smtClean="0">
                <a:latin typeface="Calibri Light" panose="020F0302020204030204" pitchFamily="34" charset="0"/>
                <a:cs typeface="Calibri Light" panose="020F0302020204030204" pitchFamily="34" charset="0"/>
              </a:rPr>
              <a:t>Para </a:t>
            </a:r>
            <a:r>
              <a:rPr lang="es-AR" dirty="0">
                <a:latin typeface="Calibri Light" panose="020F0302020204030204" pitchFamily="34" charset="0"/>
                <a:cs typeface="Calibri Light" panose="020F0302020204030204" pitchFamily="34" charset="0"/>
              </a:rPr>
              <a:t>lograr esto y obtener información significativa, se utilizan varias </a:t>
            </a:r>
            <a:r>
              <a:rPr lang="es-AR" dirty="0" smtClean="0">
                <a:latin typeface="Calibri Light" panose="020F0302020204030204" pitchFamily="34" charset="0"/>
                <a:cs typeface="Calibri Light" panose="020F0302020204030204" pitchFamily="34" charset="0"/>
              </a:rPr>
              <a:t>“heurísticas”, </a:t>
            </a:r>
            <a:r>
              <a:rPr lang="es-AR" dirty="0">
                <a:latin typeface="Calibri Light" panose="020F0302020204030204" pitchFamily="34" charset="0"/>
                <a:cs typeface="Calibri Light" panose="020F0302020204030204" pitchFamily="34" charset="0"/>
              </a:rPr>
              <a:t>como encontrar diferencias entre nombres de funciones, bloques de instrucciones, prólogos de </a:t>
            </a:r>
            <a:r>
              <a:rPr lang="es-AR" dirty="0" smtClean="0">
                <a:latin typeface="Calibri Light" panose="020F0302020204030204" pitchFamily="34" charset="0"/>
                <a:cs typeface="Calibri Light" panose="020F0302020204030204" pitchFamily="34" charset="0"/>
              </a:rPr>
              <a:t>funciones.</a:t>
            </a:r>
            <a:endParaRPr lang="es-ES" dirty="0">
              <a:latin typeface="Calibri Light" panose="020F0302020204030204" pitchFamily="34" charset="0"/>
              <a:cs typeface="Calibri Light" panose="020F0302020204030204" pitchFamily="34" charset="0"/>
            </a:endParaRPr>
          </a:p>
          <a:p>
            <a:pPr marL="0" indent="0">
              <a:buNone/>
            </a:pPr>
            <a:r>
              <a:rPr lang="es-AR" dirty="0" smtClean="0">
                <a:latin typeface="Calibri Light" panose="020F0302020204030204" pitchFamily="34" charset="0"/>
                <a:cs typeface="Calibri Light" panose="020F0302020204030204" pitchFamily="34" charset="0"/>
              </a:rPr>
              <a:t>Hay </a:t>
            </a:r>
            <a:r>
              <a:rPr lang="es-AR" dirty="0">
                <a:latin typeface="Calibri Light" panose="020F0302020204030204" pitchFamily="34" charset="0"/>
                <a:cs typeface="Calibri Light" panose="020F0302020204030204" pitchFamily="34" charset="0"/>
              </a:rPr>
              <a:t>algunas utilidades bien conocidas para esto, como </a:t>
            </a:r>
            <a:r>
              <a:rPr lang="es-AR" dirty="0" err="1">
                <a:latin typeface="Calibri Light" panose="020F0302020204030204" pitchFamily="34" charset="0"/>
                <a:cs typeface="Calibri Light" panose="020F0302020204030204" pitchFamily="34" charset="0"/>
              </a:rPr>
              <a:t>DarumGrim</a:t>
            </a:r>
            <a:r>
              <a:rPr lang="es-AR" dirty="0">
                <a:latin typeface="Calibri Light" panose="020F0302020204030204" pitchFamily="34" charset="0"/>
                <a:cs typeface="Calibri Light" panose="020F0302020204030204" pitchFamily="34" charset="0"/>
              </a:rPr>
              <a:t>, </a:t>
            </a:r>
            <a:r>
              <a:rPr lang="es-AR" dirty="0" err="1">
                <a:latin typeface="Calibri Light" panose="020F0302020204030204" pitchFamily="34" charset="0"/>
                <a:cs typeface="Calibri Light" panose="020F0302020204030204" pitchFamily="34" charset="0"/>
              </a:rPr>
              <a:t>Zynamics</a:t>
            </a:r>
            <a:r>
              <a:rPr lang="es-AR" dirty="0">
                <a:latin typeface="Calibri Light" panose="020F0302020204030204" pitchFamily="34" charset="0"/>
                <a:cs typeface="Calibri Light" panose="020F0302020204030204" pitchFamily="34" charset="0"/>
              </a:rPr>
              <a:t> </a:t>
            </a:r>
            <a:r>
              <a:rPr lang="es-AR" dirty="0" err="1">
                <a:latin typeface="Calibri Light" panose="020F0302020204030204" pitchFamily="34" charset="0"/>
                <a:cs typeface="Calibri Light" panose="020F0302020204030204" pitchFamily="34" charset="0"/>
              </a:rPr>
              <a:t>Bindiff</a:t>
            </a:r>
            <a:r>
              <a:rPr lang="es-AR" dirty="0">
                <a:latin typeface="Calibri Light" panose="020F0302020204030204" pitchFamily="34" charset="0"/>
                <a:cs typeface="Calibri Light" panose="020F0302020204030204" pitchFamily="34" charset="0"/>
              </a:rPr>
              <a:t> o </a:t>
            </a:r>
            <a:r>
              <a:rPr lang="es-AR" dirty="0" err="1" smtClean="0">
                <a:latin typeface="Calibri Light" panose="020F0302020204030204" pitchFamily="34" charset="0"/>
                <a:cs typeface="Calibri Light" panose="020F0302020204030204" pitchFamily="34" charset="0"/>
              </a:rPr>
              <a:t>Diaphora</a:t>
            </a:r>
            <a:r>
              <a:rPr lang="es-AR" dirty="0" smtClean="0">
                <a:latin typeface="Calibri Light" panose="020F0302020204030204" pitchFamily="34" charset="0"/>
                <a:cs typeface="Calibri Light" panose="020F0302020204030204" pitchFamily="34" charset="0"/>
              </a:rPr>
              <a:t> (Un </a:t>
            </a:r>
            <a:r>
              <a:rPr lang="es-AR" dirty="0">
                <a:latin typeface="Calibri Light" panose="020F0302020204030204" pitchFamily="34" charset="0"/>
                <a:cs typeface="Calibri Light" panose="020F0302020204030204" pitchFamily="34" charset="0"/>
              </a:rPr>
              <a:t>complemento de código abierto para IDA Pro escrito por el investigador </a:t>
            </a:r>
            <a:r>
              <a:rPr lang="es-AR" dirty="0" err="1">
                <a:latin typeface="Calibri Light" panose="020F0302020204030204" pitchFamily="34" charset="0"/>
                <a:cs typeface="Calibri Light" panose="020F0302020204030204" pitchFamily="34" charset="0"/>
              </a:rPr>
              <a:t>Joxean</a:t>
            </a:r>
            <a:r>
              <a:rPr lang="es-AR" dirty="0">
                <a:latin typeface="Calibri Light" panose="020F0302020204030204" pitchFamily="34" charset="0"/>
                <a:cs typeface="Calibri Light" panose="020F0302020204030204" pitchFamily="34" charset="0"/>
              </a:rPr>
              <a:t> </a:t>
            </a:r>
            <a:r>
              <a:rPr lang="es-AR" dirty="0" err="1" smtClean="0">
                <a:latin typeface="Calibri Light" panose="020F0302020204030204" pitchFamily="34" charset="0"/>
                <a:cs typeface="Calibri Light" panose="020F0302020204030204" pitchFamily="34" charset="0"/>
              </a:rPr>
              <a:t>Koret</a:t>
            </a:r>
            <a:r>
              <a:rPr lang="es-AR" dirty="0" smtClean="0">
                <a:latin typeface="Calibri Light" panose="020F0302020204030204" pitchFamily="34" charset="0"/>
                <a:cs typeface="Calibri Light" panose="020F0302020204030204" pitchFamily="34" charset="0"/>
              </a:rPr>
              <a:t>).</a:t>
            </a:r>
            <a:r>
              <a:rPr lang="es-ES" dirty="0" smtClean="0">
                <a:latin typeface="Calibri Light" panose="020F0302020204030204" pitchFamily="34" charset="0"/>
                <a:cs typeface="Calibri Light" panose="020F0302020204030204" pitchFamily="34" charset="0"/>
              </a:rPr>
              <a:t> </a:t>
            </a:r>
            <a:r>
              <a:rPr lang="es-AR" dirty="0" smtClean="0">
                <a:latin typeface="Calibri Light" panose="020F0302020204030204" pitchFamily="34" charset="0"/>
                <a:cs typeface="Calibri Light" panose="020F0302020204030204" pitchFamily="34" charset="0"/>
              </a:rPr>
              <a:t>Este </a:t>
            </a:r>
            <a:r>
              <a:rPr lang="es-AR" dirty="0">
                <a:latin typeface="Calibri Light" panose="020F0302020204030204" pitchFamily="34" charset="0"/>
                <a:cs typeface="Calibri Light" panose="020F0302020204030204" pitchFamily="34" charset="0"/>
              </a:rPr>
              <a:t>tipo de técnica es útil para algunas tareas, como descubrir las nuevas funciones o mejoras que ha recibido un software o verificar si un nuevo parche es compatible con nuestro sistema para evitar "romperlo" en la implementación. </a:t>
            </a:r>
            <a:endParaRPr lang="es-AR" dirty="0" smtClean="0">
              <a:latin typeface="Calibri Light" panose="020F0302020204030204" pitchFamily="34" charset="0"/>
              <a:cs typeface="Calibri Light" panose="020F0302020204030204" pitchFamily="34" charset="0"/>
            </a:endParaRPr>
          </a:p>
          <a:p>
            <a:pPr marL="0" indent="0">
              <a:buNone/>
            </a:pPr>
            <a:endParaRPr lang="es-AR" dirty="0">
              <a:latin typeface="Calibri Light" panose="020F0302020204030204" pitchFamily="34" charset="0"/>
              <a:cs typeface="Calibri Light" panose="020F0302020204030204" pitchFamily="34" charset="0"/>
            </a:endParaRPr>
          </a:p>
          <a:p>
            <a:pPr marL="0" indent="0">
              <a:buNone/>
            </a:pPr>
            <a:r>
              <a:rPr lang="es-AR" dirty="0" smtClean="0">
                <a:latin typeface="Calibri Light" panose="020F0302020204030204" pitchFamily="34" charset="0"/>
                <a:cs typeface="Calibri Light" panose="020F0302020204030204" pitchFamily="34" charset="0"/>
              </a:rPr>
              <a:t>Sin </a:t>
            </a:r>
            <a:r>
              <a:rPr lang="es-AR" dirty="0">
                <a:latin typeface="Calibri Light" panose="020F0302020204030204" pitchFamily="34" charset="0"/>
                <a:cs typeface="Calibri Light" panose="020F0302020204030204" pitchFamily="34" charset="0"/>
              </a:rPr>
              <a:t>embargo, la característica más interesante es encontrar las vulnerabilidades que fueron parcheadas, comparando el archivo vulnerable original con el parcheado.</a:t>
            </a:r>
            <a:endParaRPr lang="es-ES" dirty="0">
              <a:latin typeface="Calibri Light" panose="020F0302020204030204" pitchFamily="34" charset="0"/>
              <a:cs typeface="Calibri Light" panose="020F0302020204030204" pitchFamily="34" charset="0"/>
            </a:endParaRPr>
          </a:p>
          <a:p>
            <a:pPr marL="0" indent="0">
              <a:buNone/>
            </a:pPr>
            <a:r>
              <a:rPr lang="es-AR" u="sng" dirty="0">
                <a:latin typeface="Calibri Light" panose="020F0302020204030204" pitchFamily="34" charset="0"/>
                <a:cs typeface="Calibri Light" panose="020F0302020204030204" pitchFamily="34" charset="0"/>
                <a:hlinkClick r:id="rId2"/>
              </a:rPr>
              <a:t>https://www.incibe-cert.es/en/blog/importance-of-language-binary-diffing-and-other-stories-of-1day</a:t>
            </a:r>
            <a:endParaRPr lang="es-ES" sz="2000"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Definiciones</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27285172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Dirección de retorno</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2171010" y="1443012"/>
            <a:ext cx="7849979" cy="4116655"/>
          </a:xfrm>
          <a:prstGeom prst="rect">
            <a:avLst/>
          </a:prstGeom>
        </p:spPr>
      </p:pic>
    </p:spTree>
    <p:extLst>
      <p:ext uri="{BB962C8B-B14F-4D97-AF65-F5344CB8AC3E}">
        <p14:creationId xmlns:p14="http://schemas.microsoft.com/office/powerpoint/2010/main" val="31991261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fontScale="85000" lnSpcReduction="20000"/>
          </a:bodyPr>
          <a:lstStyle/>
          <a:p>
            <a:pPr marL="0" indent="0">
              <a:buNone/>
            </a:pPr>
            <a:r>
              <a:rPr lang="es-ES" dirty="0">
                <a:latin typeface="Calibri Light" panose="020F0302020204030204" pitchFamily="34" charset="0"/>
                <a:cs typeface="Calibri Light" panose="020F0302020204030204" pitchFamily="34" charset="0"/>
              </a:rPr>
              <a:t>El análisis estático consiste en analizar el código en ensamblador sin ejecutar el binario asociado. Utilizando este método es posible analizar cualquier tipo de binario sobre cualquier arquitectura. No existe riesgo de infección por el malware, puesto que no se ejecuta. Una segunda ventaja del análisis estático es precisamente que no depende de la ejecución. De este modo, la mayoría de los comportamientos del binario pueden deducirse de manera estática, incluso aquellos difíciles de observar con su </a:t>
            </a:r>
            <a:r>
              <a:rPr lang="es-ES" dirty="0" smtClean="0">
                <a:latin typeface="Calibri Light" panose="020F0302020204030204" pitchFamily="34" charset="0"/>
                <a:cs typeface="Calibri Light" panose="020F0302020204030204" pitchFamily="34" charset="0"/>
              </a:rPr>
              <a:t>ejecución.</a:t>
            </a:r>
          </a:p>
          <a:p>
            <a:pPr marL="0" indent="0">
              <a:buNone/>
            </a:pPr>
            <a:endParaRPr lang="es-ES" dirty="0">
              <a:latin typeface="Calibri Light" panose="020F0302020204030204" pitchFamily="34" charset="0"/>
              <a:cs typeface="Calibri Light" panose="020F0302020204030204" pitchFamily="34" charset="0"/>
            </a:endParaRPr>
          </a:p>
          <a:p>
            <a:pPr marL="0" indent="0">
              <a:buNone/>
            </a:pPr>
            <a:r>
              <a:rPr lang="es-ES" dirty="0">
                <a:latin typeface="Calibri Light" panose="020F0302020204030204" pitchFamily="34" charset="0"/>
                <a:cs typeface="Calibri Light" panose="020F0302020204030204" pitchFamily="34" charset="0"/>
              </a:rPr>
              <a:t>Para realizar un análisis estático, es necesario utilizar un desensamblador a fin de decodificar el código máquina del malware en lenguaje </a:t>
            </a:r>
            <a:r>
              <a:rPr lang="es-ES" dirty="0" smtClean="0">
                <a:latin typeface="Calibri Light" panose="020F0302020204030204" pitchFamily="34" charset="0"/>
                <a:cs typeface="Calibri Light" panose="020F0302020204030204" pitchFamily="34" charset="0"/>
              </a:rPr>
              <a:t>ensamblador.</a:t>
            </a:r>
            <a:endParaRPr lang="es-ES"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Reversing</a:t>
            </a:r>
            <a:r>
              <a:rPr lang="es-ES" dirty="0" smtClean="0">
                <a:ln w="12700">
                  <a:solidFill>
                    <a:schemeClr val="bg1"/>
                  </a:solidFill>
                </a:ln>
                <a:solidFill>
                  <a:schemeClr val="bg1"/>
                </a:solidFill>
              </a:rPr>
              <a:t> estático</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41508344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fontScale="92500" lnSpcReduction="20000"/>
          </a:bodyPr>
          <a:lstStyle/>
          <a:p>
            <a:pPr marL="0" indent="0">
              <a:buNone/>
            </a:pPr>
            <a:r>
              <a:rPr lang="es-AR" dirty="0" smtClean="0">
                <a:latin typeface="Calibri Light" panose="020F0302020204030204" pitchFamily="34" charset="0"/>
                <a:cs typeface="Calibri Light" panose="020F0302020204030204" pitchFamily="34" charset="0"/>
              </a:rPr>
              <a:t>Existen </a:t>
            </a:r>
            <a:r>
              <a:rPr lang="es-AR" dirty="0">
                <a:latin typeface="Calibri Light" panose="020F0302020204030204" pitchFamily="34" charset="0"/>
                <a:cs typeface="Calibri Light" panose="020F0302020204030204" pitchFamily="34" charset="0"/>
              </a:rPr>
              <a:t>ciertos programas que son desensambladores, pero </a:t>
            </a:r>
            <a:r>
              <a:rPr lang="es-AR" dirty="0" smtClean="0">
                <a:latin typeface="Calibri Light" panose="020F0302020204030204" pitchFamily="34" charset="0"/>
                <a:cs typeface="Calibri Light" panose="020F0302020204030204" pitchFamily="34" charset="0"/>
              </a:rPr>
              <a:t>interactivos, esto significa </a:t>
            </a:r>
            <a:r>
              <a:rPr lang="es-AR" dirty="0">
                <a:latin typeface="Calibri Light" panose="020F0302020204030204" pitchFamily="34" charset="0"/>
                <a:cs typeface="Calibri Light" panose="020F0302020204030204" pitchFamily="34" charset="0"/>
              </a:rPr>
              <a:t>que no solo muestran las funciones y sus instrucciones, sino que </a:t>
            </a:r>
            <a:r>
              <a:rPr lang="es-AR" dirty="0" smtClean="0">
                <a:latin typeface="Calibri Light" panose="020F0302020204030204" pitchFamily="34" charset="0"/>
                <a:cs typeface="Calibri Light" panose="020F0302020204030204" pitchFamily="34" charset="0"/>
              </a:rPr>
              <a:t>pueden detectar </a:t>
            </a:r>
            <a:r>
              <a:rPr lang="es-AR" dirty="0">
                <a:latin typeface="Calibri Light" panose="020F0302020204030204" pitchFamily="34" charset="0"/>
                <a:cs typeface="Calibri Light" panose="020F0302020204030204" pitchFamily="34" charset="0"/>
              </a:rPr>
              <a:t>la funcionalidad de cada una, e ir trabajando en lo </a:t>
            </a:r>
            <a:r>
              <a:rPr lang="es-AR" dirty="0" smtClean="0">
                <a:latin typeface="Calibri Light" panose="020F0302020204030204" pitchFamily="34" charset="0"/>
                <a:cs typeface="Calibri Light" panose="020F0302020204030204" pitchFamily="34" charset="0"/>
              </a:rPr>
              <a:t>que se </a:t>
            </a:r>
            <a:r>
              <a:rPr lang="es-AR" dirty="0">
                <a:latin typeface="Calibri Light" panose="020F0302020204030204" pitchFamily="34" charset="0"/>
                <a:cs typeface="Calibri Light" panose="020F0302020204030204" pitchFamily="34" charset="0"/>
              </a:rPr>
              <a:t>llama </a:t>
            </a:r>
            <a:r>
              <a:rPr lang="es-AR" dirty="0" smtClean="0">
                <a:latin typeface="Calibri Light" panose="020F0302020204030204" pitchFamily="34" charset="0"/>
                <a:cs typeface="Calibri Light" panose="020F0302020204030204" pitchFamily="34" charset="0"/>
              </a:rPr>
              <a:t>“</a:t>
            </a:r>
            <a:r>
              <a:rPr lang="es-AR" dirty="0" err="1" smtClean="0">
                <a:latin typeface="Calibri Light" panose="020F0302020204030204" pitchFamily="34" charset="0"/>
                <a:cs typeface="Calibri Light" panose="020F0302020204030204" pitchFamily="34" charset="0"/>
              </a:rPr>
              <a:t>reversing</a:t>
            </a:r>
            <a:r>
              <a:rPr lang="es-AR" dirty="0" smtClean="0">
                <a:latin typeface="Calibri Light" panose="020F0302020204030204" pitchFamily="34" charset="0"/>
                <a:cs typeface="Calibri Light" panose="020F0302020204030204" pitchFamily="34" charset="0"/>
              </a:rPr>
              <a:t> estático”.</a:t>
            </a:r>
            <a:endParaRPr lang="es-ES" dirty="0">
              <a:latin typeface="Calibri Light" panose="020F0302020204030204" pitchFamily="34" charset="0"/>
              <a:cs typeface="Calibri Light" panose="020F0302020204030204" pitchFamily="34" charset="0"/>
            </a:endParaRPr>
          </a:p>
          <a:p>
            <a:pPr marL="0" indent="0">
              <a:buNone/>
            </a:pPr>
            <a:endParaRPr lang="es-AR" dirty="0" smtClean="0">
              <a:latin typeface="Calibri Light" panose="020F0302020204030204" pitchFamily="34" charset="0"/>
              <a:cs typeface="Calibri Light" panose="020F0302020204030204" pitchFamily="34" charset="0"/>
            </a:endParaRPr>
          </a:p>
          <a:p>
            <a:pPr marL="0" indent="0">
              <a:buNone/>
            </a:pPr>
            <a:r>
              <a:rPr lang="es-AR" dirty="0" smtClean="0">
                <a:latin typeface="Calibri Light" panose="020F0302020204030204" pitchFamily="34" charset="0"/>
                <a:cs typeface="Calibri Light" panose="020F0302020204030204" pitchFamily="34" charset="0"/>
              </a:rPr>
              <a:t>El depurador de </a:t>
            </a:r>
            <a:r>
              <a:rPr lang="es-AR" dirty="0" err="1" smtClean="0">
                <a:latin typeface="Calibri Light" panose="020F0302020204030204" pitchFamily="34" charset="0"/>
                <a:cs typeface="Calibri Light" panose="020F0302020204030204" pitchFamily="34" charset="0"/>
              </a:rPr>
              <a:t>windows</a:t>
            </a:r>
            <a:r>
              <a:rPr lang="es-AR" dirty="0" smtClean="0">
                <a:latin typeface="Calibri Light" panose="020F0302020204030204" pitchFamily="34" charset="0"/>
                <a:cs typeface="Calibri Light" panose="020F0302020204030204" pitchFamily="34" charset="0"/>
              </a:rPr>
              <a:t> gracias a sus símbolos de depuración es un gran ejemplo de ello.</a:t>
            </a:r>
          </a:p>
          <a:p>
            <a:pPr marL="0" indent="0">
              <a:buNone/>
            </a:pPr>
            <a:endParaRPr lang="es-ES" dirty="0">
              <a:latin typeface="Calibri Light" panose="020F0302020204030204" pitchFamily="34" charset="0"/>
              <a:cs typeface="Calibri Light" panose="020F0302020204030204" pitchFamily="34" charset="0"/>
            </a:endParaRPr>
          </a:p>
          <a:p>
            <a:pPr marL="0" indent="0">
              <a:buNone/>
            </a:pPr>
            <a:r>
              <a:rPr lang="es-AR" u="sng" dirty="0">
                <a:latin typeface="Calibri Light" panose="020F0302020204030204" pitchFamily="34" charset="0"/>
                <a:cs typeface="Calibri Light" panose="020F0302020204030204" pitchFamily="34" charset="0"/>
                <a:hlinkClick r:id="rId2"/>
              </a:rPr>
              <a:t>https://laoubilette.wordpress.com/2015/03/13/pdb-simbolos-de-depuracion/</a:t>
            </a:r>
            <a:endParaRPr lang="es-ES"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Reversing</a:t>
            </a:r>
            <a:r>
              <a:rPr lang="es-ES" dirty="0" smtClean="0">
                <a:ln w="12700">
                  <a:solidFill>
                    <a:schemeClr val="bg1"/>
                  </a:solidFill>
                </a:ln>
                <a:solidFill>
                  <a:schemeClr val="bg1"/>
                </a:solidFill>
              </a:rPr>
              <a:t> estático</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6592290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dirty="0" smtClean="0">
                <a:latin typeface="Calibri Light" panose="020F0302020204030204" pitchFamily="34" charset="0"/>
                <a:cs typeface="Calibri Light" panose="020F0302020204030204" pitchFamily="34" charset="0"/>
              </a:rPr>
              <a:t>Empezaremos con un ejemplo de </a:t>
            </a:r>
            <a:r>
              <a:rPr lang="es-ES" dirty="0" err="1" smtClean="0">
                <a:latin typeface="Calibri Light" panose="020F0302020204030204" pitchFamily="34" charset="0"/>
                <a:cs typeface="Calibri Light" panose="020F0302020204030204" pitchFamily="34" charset="0"/>
              </a:rPr>
              <a:t>reversing</a:t>
            </a:r>
            <a:r>
              <a:rPr lang="es-ES" dirty="0" smtClean="0">
                <a:latin typeface="Calibri Light" panose="020F0302020204030204" pitchFamily="34" charset="0"/>
                <a:cs typeface="Calibri Light" panose="020F0302020204030204" pitchFamily="34" charset="0"/>
              </a:rPr>
              <a:t> estático</a:t>
            </a:r>
            <a:endParaRPr lang="es-ES"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Reversing</a:t>
            </a:r>
            <a:r>
              <a:rPr lang="es-ES" dirty="0" smtClean="0">
                <a:ln w="12700">
                  <a:solidFill>
                    <a:schemeClr val="bg1"/>
                  </a:solidFill>
                </a:ln>
                <a:solidFill>
                  <a:schemeClr val="bg1"/>
                </a:solidFill>
              </a:rPr>
              <a:t> estático</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3890038" y="2635444"/>
            <a:ext cx="4404876" cy="2186622"/>
          </a:xfrm>
          <a:prstGeom prst="rect">
            <a:avLst/>
          </a:prstGeom>
        </p:spPr>
      </p:pic>
      <p:pic>
        <p:nvPicPr>
          <p:cNvPr id="6" name="Imagen 5"/>
          <p:cNvPicPr>
            <a:picLocks noChangeAspect="1"/>
          </p:cNvPicPr>
          <p:nvPr/>
        </p:nvPicPr>
        <p:blipFill>
          <a:blip r:embed="rId3"/>
          <a:stretch>
            <a:fillRect/>
          </a:stretch>
        </p:blipFill>
        <p:spPr>
          <a:xfrm>
            <a:off x="3139259" y="1980627"/>
            <a:ext cx="6129503" cy="510792"/>
          </a:xfrm>
          <a:prstGeom prst="rect">
            <a:avLst/>
          </a:prstGeom>
        </p:spPr>
      </p:pic>
      <p:pic>
        <p:nvPicPr>
          <p:cNvPr id="8" name="Imagen 7"/>
          <p:cNvPicPr>
            <a:picLocks noChangeAspect="1"/>
          </p:cNvPicPr>
          <p:nvPr/>
        </p:nvPicPr>
        <p:blipFill>
          <a:blip r:embed="rId4"/>
          <a:stretch>
            <a:fillRect/>
          </a:stretch>
        </p:blipFill>
        <p:spPr>
          <a:xfrm>
            <a:off x="3993234" y="4966091"/>
            <a:ext cx="4198484" cy="698793"/>
          </a:xfrm>
          <a:prstGeom prst="rect">
            <a:avLst/>
          </a:prstGeom>
        </p:spPr>
      </p:pic>
    </p:spTree>
    <p:extLst>
      <p:ext uri="{BB962C8B-B14F-4D97-AF65-F5344CB8AC3E}">
        <p14:creationId xmlns:p14="http://schemas.microsoft.com/office/powerpoint/2010/main" val="19214183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4016559" cy="3712464"/>
          </a:xfrm>
        </p:spPr>
        <p:txBody>
          <a:bodyPr>
            <a:normAutofit fontScale="85000" lnSpcReduction="20000"/>
          </a:bodyPr>
          <a:lstStyle/>
          <a:p>
            <a:pPr marL="0" indent="0">
              <a:buNone/>
            </a:pPr>
            <a:r>
              <a:rPr lang="es-ES" dirty="0" smtClean="0">
                <a:latin typeface="Calibri Light" panose="020F0302020204030204" pitchFamily="34" charset="0"/>
                <a:cs typeface="Calibri Light" panose="020F0302020204030204" pitchFamily="34" charset="0"/>
              </a:rPr>
              <a:t>Se debe de tener en consideración el funcionamiento del código: En éste se declaran dos variables locales (</a:t>
            </a:r>
            <a:r>
              <a:rPr lang="es-ES" b="1" dirty="0" smtClean="0">
                <a:latin typeface="Calibri Light" panose="020F0302020204030204" pitchFamily="34" charset="0"/>
                <a:cs typeface="Calibri Light" panose="020F0302020204030204" pitchFamily="34" charset="0"/>
              </a:rPr>
              <a:t>cookie</a:t>
            </a:r>
            <a:r>
              <a:rPr lang="es-ES" dirty="0" smtClean="0">
                <a:latin typeface="Calibri Light" panose="020F0302020204030204" pitchFamily="34" charset="0"/>
                <a:cs typeface="Calibri Light" panose="020F0302020204030204" pitchFamily="34" charset="0"/>
              </a:rPr>
              <a:t> que es numérica y </a:t>
            </a:r>
            <a:r>
              <a:rPr lang="es-ES" b="1" dirty="0" err="1" smtClean="0">
                <a:latin typeface="Calibri Light" panose="020F0302020204030204" pitchFamily="34" charset="0"/>
                <a:cs typeface="Calibri Light" panose="020F0302020204030204" pitchFamily="34" charset="0"/>
              </a:rPr>
              <a:t>buf</a:t>
            </a:r>
            <a:r>
              <a:rPr lang="es-ES" dirty="0" smtClean="0">
                <a:latin typeface="Calibri Light" panose="020F0302020204030204" pitchFamily="34" charset="0"/>
                <a:cs typeface="Calibri Light" panose="020F0302020204030204" pitchFamily="34" charset="0"/>
              </a:rPr>
              <a:t> que es un </a:t>
            </a:r>
            <a:r>
              <a:rPr lang="es-ES" dirty="0" err="1" smtClean="0">
                <a:latin typeface="Calibri Light" panose="020F0302020204030204" pitchFamily="34" charset="0"/>
                <a:cs typeface="Calibri Light" panose="020F0302020204030204" pitchFamily="34" charset="0"/>
              </a:rPr>
              <a:t>array</a:t>
            </a:r>
            <a:r>
              <a:rPr lang="es-ES" dirty="0" smtClean="0">
                <a:latin typeface="Calibri Light" panose="020F0302020204030204" pitchFamily="34" charset="0"/>
                <a:cs typeface="Calibri Light" panose="020F0302020204030204" pitchFamily="34" charset="0"/>
              </a:rPr>
              <a:t> de caracteres). </a:t>
            </a:r>
            <a:r>
              <a:rPr lang="es-ES" b="1" dirty="0" err="1">
                <a:latin typeface="Calibri Light" panose="020F0302020204030204" pitchFamily="34" charset="0"/>
                <a:cs typeface="Calibri Light" panose="020F0302020204030204" pitchFamily="34" charset="0"/>
              </a:rPr>
              <a:t>g</a:t>
            </a:r>
            <a:r>
              <a:rPr lang="es-ES" b="1" dirty="0" err="1" smtClean="0">
                <a:latin typeface="Calibri Light" panose="020F0302020204030204" pitchFamily="34" charset="0"/>
                <a:cs typeface="Calibri Light" panose="020F0302020204030204" pitchFamily="34" charset="0"/>
              </a:rPr>
              <a:t>ets</a:t>
            </a:r>
            <a:r>
              <a:rPr lang="es-ES" b="1" dirty="0" smtClean="0">
                <a:latin typeface="Calibri Light" panose="020F0302020204030204" pitchFamily="34" charset="0"/>
                <a:cs typeface="Calibri Light" panose="020F0302020204030204" pitchFamily="34" charset="0"/>
              </a:rPr>
              <a:t>() </a:t>
            </a:r>
            <a:r>
              <a:rPr lang="es-ES" dirty="0" smtClean="0">
                <a:latin typeface="Calibri Light" panose="020F0302020204030204" pitchFamily="34" charset="0"/>
                <a:cs typeface="Calibri Light" panose="020F0302020204030204" pitchFamily="34" charset="0"/>
              </a:rPr>
              <a:t>recoge los datos de la entrada y los guarda en </a:t>
            </a:r>
            <a:r>
              <a:rPr lang="es-ES" b="1" dirty="0" err="1" smtClean="0">
                <a:latin typeface="Calibri Light" panose="020F0302020204030204" pitchFamily="34" charset="0"/>
                <a:cs typeface="Calibri Light" panose="020F0302020204030204" pitchFamily="34" charset="0"/>
              </a:rPr>
              <a:t>buf</a:t>
            </a:r>
            <a:r>
              <a:rPr lang="es-ES" dirty="0" smtClean="0">
                <a:latin typeface="Calibri Light" panose="020F0302020204030204" pitchFamily="34" charset="0"/>
                <a:cs typeface="Calibri Light" panose="020F0302020204030204" pitchFamily="34" charset="0"/>
              </a:rPr>
              <a:t>, evaluándose el valor de </a:t>
            </a:r>
            <a:r>
              <a:rPr lang="es-ES" b="1" dirty="0" smtClean="0">
                <a:latin typeface="Calibri Light" panose="020F0302020204030204" pitchFamily="34" charset="0"/>
                <a:cs typeface="Calibri Light" panose="020F0302020204030204" pitchFamily="34" charset="0"/>
              </a:rPr>
              <a:t>cookie</a:t>
            </a:r>
            <a:r>
              <a:rPr lang="es-ES" dirty="0" smtClean="0">
                <a:latin typeface="Calibri Light" panose="020F0302020204030204" pitchFamily="34" charset="0"/>
                <a:cs typeface="Calibri Light" panose="020F0302020204030204" pitchFamily="34" charset="0"/>
              </a:rPr>
              <a:t> (Comprobando si su valor es 0x41424344, lo que se traduce cómo ABCD en ASCII). De cumplirse, se imprime el mensaje </a:t>
            </a:r>
            <a:r>
              <a:rPr lang="es-ES" b="1" dirty="0" smtClean="0">
                <a:latin typeface="Calibri Light" panose="020F0302020204030204" pitchFamily="34" charset="0"/>
                <a:cs typeface="Calibri Light" panose="020F0302020204030204" pitchFamily="34" charset="0"/>
              </a:rPr>
              <a:t>“</a:t>
            </a:r>
            <a:r>
              <a:rPr lang="es-ES" b="1" dirty="0" err="1" smtClean="0">
                <a:latin typeface="Calibri Light" panose="020F0302020204030204" pitchFamily="34" charset="0"/>
                <a:cs typeface="Calibri Light" panose="020F0302020204030204" pitchFamily="34" charset="0"/>
              </a:rPr>
              <a:t>you</a:t>
            </a:r>
            <a:r>
              <a:rPr lang="es-ES" b="1" dirty="0" smtClean="0">
                <a:latin typeface="Calibri Light" panose="020F0302020204030204" pitchFamily="34" charset="0"/>
                <a:cs typeface="Calibri Light" panose="020F0302020204030204" pitchFamily="34" charset="0"/>
              </a:rPr>
              <a:t> </a:t>
            </a:r>
            <a:r>
              <a:rPr lang="es-ES" b="1" dirty="0" err="1" smtClean="0">
                <a:latin typeface="Calibri Light" panose="020F0302020204030204" pitchFamily="34" charset="0"/>
                <a:cs typeface="Calibri Light" panose="020F0302020204030204" pitchFamily="34" charset="0"/>
              </a:rPr>
              <a:t>win</a:t>
            </a:r>
            <a:r>
              <a:rPr lang="es-ES" b="1" dirty="0" smtClean="0">
                <a:latin typeface="Calibri Light" panose="020F0302020204030204" pitchFamily="34" charset="0"/>
                <a:cs typeface="Calibri Light" panose="020F0302020204030204" pitchFamily="34" charset="0"/>
              </a:rPr>
              <a:t>!”</a:t>
            </a:r>
            <a:endParaRPr lang="es-ES" b="1"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Reversing</a:t>
            </a:r>
            <a:r>
              <a:rPr lang="es-ES" dirty="0" smtClean="0">
                <a:ln w="12700">
                  <a:solidFill>
                    <a:schemeClr val="bg1"/>
                  </a:solidFill>
                </a:ln>
                <a:solidFill>
                  <a:schemeClr val="bg1"/>
                </a:solidFill>
              </a:rPr>
              <a:t> estático</a:t>
            </a:r>
            <a:endParaRPr lang="es-ES" dirty="0">
              <a:ln w="12700">
                <a:solidFill>
                  <a:schemeClr val="bg1"/>
                </a:solidFill>
              </a:ln>
              <a:solidFill>
                <a:schemeClr val="bg1"/>
              </a:solidFill>
            </a:endParaRPr>
          </a:p>
        </p:txBody>
      </p:sp>
      <p:pic>
        <p:nvPicPr>
          <p:cNvPr id="1026" name="Picture 2" descr="pi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7632" y="1544982"/>
            <a:ext cx="3152775" cy="344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3655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dirty="0" smtClean="0">
                <a:latin typeface="Calibri Light" panose="020F0302020204030204" pitchFamily="34" charset="0"/>
                <a:cs typeface="Calibri Light" panose="020F0302020204030204" pitchFamily="34" charset="0"/>
              </a:rPr>
              <a:t>´Se intentará hacer un análisis de la aplicación mediante </a:t>
            </a:r>
            <a:r>
              <a:rPr lang="es-ES" b="1" dirty="0" err="1" smtClean="0">
                <a:latin typeface="Calibri Light" panose="020F0302020204030204" pitchFamily="34" charset="0"/>
                <a:cs typeface="Calibri Light" panose="020F0302020204030204" pitchFamily="34" charset="0"/>
              </a:rPr>
              <a:t>objdump</a:t>
            </a:r>
            <a:endParaRPr lang="es-ES"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Reversing</a:t>
            </a:r>
            <a:r>
              <a:rPr lang="es-ES" dirty="0" smtClean="0">
                <a:ln w="12700">
                  <a:solidFill>
                    <a:schemeClr val="bg1"/>
                  </a:solidFill>
                </a:ln>
                <a:solidFill>
                  <a:schemeClr val="bg1"/>
                </a:solidFill>
              </a:rPr>
              <a:t> estático</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3864944" y="2321385"/>
            <a:ext cx="4678136" cy="484614"/>
          </a:xfrm>
          <a:prstGeom prst="rect">
            <a:avLst/>
          </a:prstGeom>
        </p:spPr>
      </p:pic>
    </p:spTree>
    <p:extLst>
      <p:ext uri="{BB962C8B-B14F-4D97-AF65-F5344CB8AC3E}">
        <p14:creationId xmlns:p14="http://schemas.microsoft.com/office/powerpoint/2010/main" val="29964495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latin typeface="Calibri Light" panose="020F0302020204030204" pitchFamily="34" charset="0"/>
                <a:cs typeface="Calibri Light" panose="020F0302020204030204" pitchFamily="34" charset="0"/>
              </a:rPr>
              <a:t>En el script aparece la instrucción </a:t>
            </a:r>
            <a:r>
              <a:rPr lang="es-ES" sz="2400" b="1" dirty="0">
                <a:latin typeface="Calibri Light" panose="020F0302020204030204" pitchFamily="34" charset="0"/>
                <a:cs typeface="Calibri Light" panose="020F0302020204030204" pitchFamily="34" charset="0"/>
              </a:rPr>
              <a:t>lea</a:t>
            </a:r>
            <a:r>
              <a:rPr lang="es-ES" sz="2400" dirty="0">
                <a:latin typeface="Calibri Light" panose="020F0302020204030204" pitchFamily="34" charset="0"/>
                <a:cs typeface="Calibri Light" panose="020F0302020204030204" pitchFamily="34" charset="0"/>
              </a:rPr>
              <a:t> (Load </a:t>
            </a:r>
            <a:r>
              <a:rPr lang="es-ES" sz="2400" dirty="0" err="1">
                <a:latin typeface="Calibri Light" panose="020F0302020204030204" pitchFamily="34" charset="0"/>
                <a:cs typeface="Calibri Light" panose="020F0302020204030204" pitchFamily="34" charset="0"/>
              </a:rPr>
              <a:t>Effective</a:t>
            </a:r>
            <a:r>
              <a:rPr lang="es-ES" sz="2400" dirty="0">
                <a:latin typeface="Calibri Light" panose="020F0302020204030204" pitchFamily="34" charset="0"/>
                <a:cs typeface="Calibri Light" panose="020F0302020204030204" pitchFamily="34" charset="0"/>
              </a:rPr>
              <a:t> </a:t>
            </a:r>
            <a:r>
              <a:rPr lang="es-ES" sz="2400" dirty="0" err="1">
                <a:latin typeface="Calibri Light" panose="020F0302020204030204" pitchFamily="34" charset="0"/>
                <a:cs typeface="Calibri Light" panose="020F0302020204030204" pitchFamily="34" charset="0"/>
              </a:rPr>
              <a:t>Address</a:t>
            </a:r>
            <a:r>
              <a:rPr lang="es-ES" sz="2400" dirty="0">
                <a:latin typeface="Calibri Light" panose="020F0302020204030204" pitchFamily="34" charset="0"/>
                <a:cs typeface="Calibri Light" panose="020F0302020204030204" pitchFamily="34" charset="0"/>
              </a:rPr>
              <a:t>) que carga una dirección (dada por el operando fuente) dónde se indique el operando de </a:t>
            </a:r>
            <a:r>
              <a:rPr lang="es-ES" sz="2400" dirty="0" smtClean="0">
                <a:latin typeface="Calibri Light" panose="020F0302020204030204" pitchFamily="34" charset="0"/>
                <a:cs typeface="Calibri Light" panose="020F0302020204030204" pitchFamily="34" charset="0"/>
              </a:rPr>
              <a:t>“destino”, </a:t>
            </a:r>
            <a:r>
              <a:rPr lang="es-ES" sz="2400" dirty="0">
                <a:latin typeface="Calibri Light" panose="020F0302020204030204" pitchFamily="34" charset="0"/>
                <a:cs typeface="Calibri Light" panose="020F0302020204030204" pitchFamily="34" charset="0"/>
              </a:rPr>
              <a:t>y funciona de manera similar al operador de dirección </a:t>
            </a:r>
            <a:r>
              <a:rPr lang="es-ES" sz="2400" dirty="0" smtClean="0">
                <a:latin typeface="Calibri Light" panose="020F0302020204030204" pitchFamily="34" charset="0"/>
                <a:cs typeface="Calibri Light" panose="020F0302020204030204" pitchFamily="34" charset="0"/>
              </a:rPr>
              <a:t>“&amp;” </a:t>
            </a:r>
            <a:r>
              <a:rPr lang="es-ES" sz="2400" dirty="0">
                <a:latin typeface="Calibri Light" panose="020F0302020204030204" pitchFamily="34" charset="0"/>
                <a:cs typeface="Calibri Light" panose="020F0302020204030204" pitchFamily="34" charset="0"/>
              </a:rPr>
              <a:t>en C. En esta instrucción se recupera la dirección de cookie en la pila y se la almacena en </a:t>
            </a:r>
            <a:r>
              <a:rPr lang="es-ES" sz="2400" b="1" dirty="0">
                <a:latin typeface="Calibri Light" panose="020F0302020204030204" pitchFamily="34" charset="0"/>
                <a:cs typeface="Calibri Light" panose="020F0302020204030204" pitchFamily="34" charset="0"/>
              </a:rPr>
              <a:t>EAX</a:t>
            </a:r>
            <a:r>
              <a:rPr lang="es-ES" sz="2400" dirty="0">
                <a:latin typeface="Calibri Light" panose="020F0302020204030204" pitchFamily="34" charset="0"/>
                <a:cs typeface="Calibri Light" panose="020F0302020204030204" pitchFamily="34" charset="0"/>
              </a:rPr>
              <a:t>.</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Reversing</a:t>
            </a:r>
            <a:r>
              <a:rPr lang="es-ES" dirty="0" smtClean="0">
                <a:ln w="12700">
                  <a:solidFill>
                    <a:schemeClr val="bg1"/>
                  </a:solidFill>
                </a:ln>
                <a:solidFill>
                  <a:schemeClr val="bg1"/>
                </a:solidFill>
              </a:rPr>
              <a:t> estático</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2479737" y="3525300"/>
            <a:ext cx="7448550" cy="2078122"/>
          </a:xfrm>
          <a:prstGeom prst="rect">
            <a:avLst/>
          </a:prstGeom>
        </p:spPr>
      </p:pic>
    </p:spTree>
    <p:extLst>
      <p:ext uri="{BB962C8B-B14F-4D97-AF65-F5344CB8AC3E}">
        <p14:creationId xmlns:p14="http://schemas.microsoft.com/office/powerpoint/2010/main" val="24609514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latin typeface="Calibri Light" panose="020F0302020204030204" pitchFamily="34" charset="0"/>
                <a:cs typeface="Calibri Light" panose="020F0302020204030204" pitchFamily="34" charset="0"/>
              </a:rPr>
              <a:t>Con </a:t>
            </a:r>
            <a:r>
              <a:rPr lang="es-ES" sz="2400" b="1" dirty="0">
                <a:latin typeface="Calibri Light" panose="020F0302020204030204" pitchFamily="34" charset="0"/>
                <a:cs typeface="Calibri Light" panose="020F0302020204030204" pitchFamily="34" charset="0"/>
              </a:rPr>
              <a:t>lea </a:t>
            </a:r>
            <a:r>
              <a:rPr lang="es-ES" sz="2400" b="1" dirty="0" err="1">
                <a:latin typeface="Calibri Light" panose="020F0302020204030204" pitchFamily="34" charset="0"/>
                <a:cs typeface="Calibri Light" panose="020F0302020204030204" pitchFamily="34" charset="0"/>
              </a:rPr>
              <a:t>eax</a:t>
            </a:r>
            <a:r>
              <a:rPr lang="es-ES" sz="2400" b="1" dirty="0">
                <a:latin typeface="Calibri Light" panose="020F0302020204030204" pitchFamily="34" charset="0"/>
                <a:cs typeface="Calibri Light" panose="020F0302020204030204" pitchFamily="34" charset="0"/>
              </a:rPr>
              <a:t>,[ebp-0x8] </a:t>
            </a:r>
            <a:r>
              <a:rPr lang="es-ES" sz="2400" dirty="0">
                <a:latin typeface="Calibri Light" panose="020F0302020204030204" pitchFamily="34" charset="0"/>
                <a:cs typeface="Calibri Light" panose="020F0302020204030204" pitchFamily="34" charset="0"/>
              </a:rPr>
              <a:t>no se quita la referencia </a:t>
            </a:r>
            <a:r>
              <a:rPr lang="es-ES" sz="2400" b="1" dirty="0">
                <a:latin typeface="Calibri Light" panose="020F0302020204030204" pitchFamily="34" charset="0"/>
                <a:cs typeface="Calibri Light" panose="020F0302020204030204" pitchFamily="34" charset="0"/>
              </a:rPr>
              <a:t>ebp-0x8</a:t>
            </a:r>
            <a:r>
              <a:rPr lang="es-ES" sz="2400" dirty="0">
                <a:latin typeface="Calibri Light" panose="020F0302020204030204" pitchFamily="34" charset="0"/>
                <a:cs typeface="Calibri Light" panose="020F0302020204030204" pitchFamily="34" charset="0"/>
              </a:rPr>
              <a:t> como puntero sino que sólo se está calculando la dirección de </a:t>
            </a:r>
            <a:r>
              <a:rPr lang="es-ES" sz="2400" b="1" dirty="0">
                <a:latin typeface="Calibri Light" panose="020F0302020204030204" pitchFamily="34" charset="0"/>
                <a:cs typeface="Calibri Light" panose="020F0302020204030204" pitchFamily="34" charset="0"/>
              </a:rPr>
              <a:t>ebp-0x8</a:t>
            </a:r>
            <a:r>
              <a:rPr lang="es-ES" sz="2400" dirty="0">
                <a:latin typeface="Calibri Light" panose="020F0302020204030204" pitchFamily="34" charset="0"/>
                <a:cs typeface="Calibri Light" panose="020F0302020204030204" pitchFamily="34" charset="0"/>
              </a:rPr>
              <a:t> para almacenarla en el primer operando. En cambio una instrucción como </a:t>
            </a:r>
            <a:r>
              <a:rPr lang="es-ES" sz="2400" b="1" dirty="0" err="1">
                <a:latin typeface="Calibri Light" panose="020F0302020204030204" pitchFamily="34" charset="0"/>
                <a:cs typeface="Calibri Light" panose="020F0302020204030204" pitchFamily="34" charset="0"/>
              </a:rPr>
              <a:t>mov</a:t>
            </a:r>
            <a:r>
              <a:rPr lang="es-ES" sz="2400" b="1" dirty="0">
                <a:latin typeface="Calibri Light" panose="020F0302020204030204" pitchFamily="34" charset="0"/>
                <a:cs typeface="Calibri Light" panose="020F0302020204030204" pitchFamily="34" charset="0"/>
              </a:rPr>
              <a:t> </a:t>
            </a:r>
            <a:r>
              <a:rPr lang="es-ES" sz="2400" b="1" dirty="0" err="1">
                <a:latin typeface="Calibri Light" panose="020F0302020204030204" pitchFamily="34" charset="0"/>
                <a:cs typeface="Calibri Light" panose="020F0302020204030204" pitchFamily="34" charset="0"/>
              </a:rPr>
              <a:t>eax</a:t>
            </a:r>
            <a:r>
              <a:rPr lang="es-ES" sz="2400" b="1" dirty="0">
                <a:latin typeface="Calibri Light" panose="020F0302020204030204" pitchFamily="34" charset="0"/>
                <a:cs typeface="Calibri Light" panose="020F0302020204030204" pitchFamily="34" charset="0"/>
              </a:rPr>
              <a:t>,[ebp-0x8]</a:t>
            </a:r>
            <a:r>
              <a:rPr lang="es-ES" sz="2400" dirty="0">
                <a:latin typeface="Calibri Light" panose="020F0302020204030204" pitchFamily="34" charset="0"/>
                <a:cs typeface="Calibri Light" panose="020F0302020204030204" pitchFamily="34" charset="0"/>
              </a:rPr>
              <a:t> sí considera a su segundo operando un puntero y se copia el valor al que éste apunta.</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Reversing</a:t>
            </a:r>
            <a:r>
              <a:rPr lang="es-ES" dirty="0" smtClean="0">
                <a:ln w="12700">
                  <a:solidFill>
                    <a:schemeClr val="bg1"/>
                  </a:solidFill>
                </a:ln>
                <a:solidFill>
                  <a:schemeClr val="bg1"/>
                </a:solidFill>
              </a:rPr>
              <a:t> estático</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2479737" y="3525300"/>
            <a:ext cx="7448550" cy="2078122"/>
          </a:xfrm>
          <a:prstGeom prst="rect">
            <a:avLst/>
          </a:prstGeom>
        </p:spPr>
      </p:pic>
    </p:spTree>
    <p:extLst>
      <p:ext uri="{BB962C8B-B14F-4D97-AF65-F5344CB8AC3E}">
        <p14:creationId xmlns:p14="http://schemas.microsoft.com/office/powerpoint/2010/main" val="40176393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latin typeface="Calibri Light" panose="020F0302020204030204" pitchFamily="34" charset="0"/>
                <a:cs typeface="Calibri Light" panose="020F0302020204030204" pitchFamily="34" charset="0"/>
              </a:rPr>
              <a:t>En el ejemplo anterior la instrucción </a:t>
            </a:r>
            <a:r>
              <a:rPr lang="es-ES" sz="2400" dirty="0" err="1">
                <a:latin typeface="Calibri Light" panose="020F0302020204030204" pitchFamily="34" charset="0"/>
                <a:cs typeface="Calibri Light" panose="020F0302020204030204" pitchFamily="34" charset="0"/>
              </a:rPr>
              <a:t>mov</a:t>
            </a:r>
            <a:r>
              <a:rPr lang="es-ES" sz="2400" dirty="0">
                <a:latin typeface="Calibri Light" panose="020F0302020204030204" pitchFamily="34" charset="0"/>
                <a:cs typeface="Calibri Light" panose="020F0302020204030204" pitchFamily="34" charset="0"/>
              </a:rPr>
              <a:t> </a:t>
            </a:r>
            <a:r>
              <a:rPr lang="es-ES" sz="2400" dirty="0" err="1">
                <a:latin typeface="Calibri Light" panose="020F0302020204030204" pitchFamily="34" charset="0"/>
                <a:cs typeface="Calibri Light" panose="020F0302020204030204" pitchFamily="34" charset="0"/>
              </a:rPr>
              <a:t>eax</a:t>
            </a:r>
            <a:r>
              <a:rPr lang="es-ES" sz="2400" dirty="0">
                <a:latin typeface="Calibri Light" panose="020F0302020204030204" pitchFamily="34" charset="0"/>
                <a:cs typeface="Calibri Light" panose="020F0302020204030204" pitchFamily="34" charset="0"/>
              </a:rPr>
              <a:t>, </a:t>
            </a:r>
            <a:r>
              <a:rPr lang="es-ES" sz="2400" b="1" dirty="0">
                <a:latin typeface="Calibri Light" panose="020F0302020204030204" pitchFamily="34" charset="0"/>
                <a:cs typeface="Calibri Light" panose="020F0302020204030204" pitchFamily="34" charset="0"/>
              </a:rPr>
              <a:t>DWORD PTR [ebp-0x8]</a:t>
            </a:r>
            <a:r>
              <a:rPr lang="es-ES" sz="2400" dirty="0">
                <a:latin typeface="Calibri Light" panose="020F0302020204030204" pitchFamily="34" charset="0"/>
                <a:cs typeface="Calibri Light" panose="020F0302020204030204" pitchFamily="34" charset="0"/>
              </a:rPr>
              <a:t> al especificar el segundo operando incluye una directiva de tamaño </a:t>
            </a:r>
            <a:r>
              <a:rPr lang="es-ES" sz="2400" b="1" dirty="0">
                <a:latin typeface="Calibri Light" panose="020F0302020204030204" pitchFamily="34" charset="0"/>
                <a:cs typeface="Calibri Light" panose="020F0302020204030204" pitchFamily="34" charset="0"/>
              </a:rPr>
              <a:t>DWORD</a:t>
            </a:r>
            <a:r>
              <a:rPr lang="es-ES" sz="2400" dirty="0">
                <a:latin typeface="Calibri Light" panose="020F0302020204030204" pitchFamily="34" charset="0"/>
                <a:cs typeface="Calibri Light" panose="020F0302020204030204" pitchFamily="34" charset="0"/>
              </a:rPr>
              <a:t> que implica que lo que se debe copiar a </a:t>
            </a:r>
            <a:r>
              <a:rPr lang="es-ES" sz="2400" dirty="0" err="1">
                <a:latin typeface="Calibri Light" panose="020F0302020204030204" pitchFamily="34" charset="0"/>
                <a:cs typeface="Calibri Light" panose="020F0302020204030204" pitchFamily="34" charset="0"/>
              </a:rPr>
              <a:t>eax</a:t>
            </a:r>
            <a:r>
              <a:rPr lang="es-ES" sz="2400" dirty="0">
                <a:latin typeface="Calibri Light" panose="020F0302020204030204" pitchFamily="34" charset="0"/>
                <a:cs typeface="Calibri Light" panose="020F0302020204030204" pitchFamily="34" charset="0"/>
              </a:rPr>
              <a:t> son </a:t>
            </a:r>
            <a:r>
              <a:rPr lang="es-ES" sz="2400" dirty="0" smtClean="0">
                <a:latin typeface="Calibri Light" panose="020F0302020204030204" pitchFamily="34" charset="0"/>
                <a:cs typeface="Calibri Light" panose="020F0302020204030204" pitchFamily="34" charset="0"/>
              </a:rPr>
              <a:t>32 bits (ya que se está trabajando con dicha arquitectura).</a:t>
            </a:r>
            <a:endParaRPr lang="es-ES" sz="2400"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Reversing</a:t>
            </a:r>
            <a:r>
              <a:rPr lang="es-ES" dirty="0" smtClean="0">
                <a:ln w="12700">
                  <a:solidFill>
                    <a:schemeClr val="bg1"/>
                  </a:solidFill>
                </a:ln>
                <a:solidFill>
                  <a:schemeClr val="bg1"/>
                </a:solidFill>
              </a:rPr>
              <a:t> estático</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2022021" y="3408645"/>
            <a:ext cx="8147957" cy="1231952"/>
          </a:xfrm>
          <a:prstGeom prst="rect">
            <a:avLst/>
          </a:prstGeom>
        </p:spPr>
      </p:pic>
    </p:spTree>
    <p:extLst>
      <p:ext uri="{BB962C8B-B14F-4D97-AF65-F5344CB8AC3E}">
        <p14:creationId xmlns:p14="http://schemas.microsoft.com/office/powerpoint/2010/main" val="35730001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Reversing</a:t>
            </a:r>
            <a:r>
              <a:rPr lang="es-ES" dirty="0" smtClean="0">
                <a:ln w="12700">
                  <a:solidFill>
                    <a:schemeClr val="bg1"/>
                  </a:solidFill>
                </a:ln>
                <a:solidFill>
                  <a:schemeClr val="bg1"/>
                </a:solidFill>
              </a:rPr>
              <a:t> estático</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2608489" y="1707015"/>
            <a:ext cx="6975021" cy="3716003"/>
          </a:xfrm>
          <a:prstGeom prst="rect">
            <a:avLst/>
          </a:prstGeom>
        </p:spPr>
      </p:pic>
    </p:spTree>
    <p:extLst>
      <p:ext uri="{BB962C8B-B14F-4D97-AF65-F5344CB8AC3E}">
        <p14:creationId xmlns:p14="http://schemas.microsoft.com/office/powerpoint/2010/main" val="28668334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fontScale="85000" lnSpcReduction="20000"/>
          </a:bodyPr>
          <a:lstStyle/>
          <a:p>
            <a:pPr marL="0" indent="0">
              <a:buNone/>
            </a:pPr>
            <a:r>
              <a:rPr lang="es-AR" dirty="0" smtClean="0">
                <a:latin typeface="Calibri Light" panose="020F0302020204030204" pitchFamily="34" charset="0"/>
                <a:cs typeface="Calibri Light" panose="020F0302020204030204" pitchFamily="34" charset="0"/>
              </a:rPr>
              <a:t>Existen </a:t>
            </a:r>
            <a:r>
              <a:rPr lang="es-AR" dirty="0">
                <a:latin typeface="Calibri Light" panose="020F0302020204030204" pitchFamily="34" charset="0"/>
                <a:cs typeface="Calibri Light" panose="020F0302020204030204" pitchFamily="34" charset="0"/>
              </a:rPr>
              <a:t>ciertos programas que son desensambladores, pero </a:t>
            </a:r>
            <a:r>
              <a:rPr lang="es-AR" dirty="0" smtClean="0">
                <a:latin typeface="Calibri Light" panose="020F0302020204030204" pitchFamily="34" charset="0"/>
                <a:cs typeface="Calibri Light" panose="020F0302020204030204" pitchFamily="34" charset="0"/>
              </a:rPr>
              <a:t>interactivos,  lo que significa </a:t>
            </a:r>
            <a:r>
              <a:rPr lang="es-AR" dirty="0">
                <a:latin typeface="Calibri Light" panose="020F0302020204030204" pitchFamily="34" charset="0"/>
                <a:cs typeface="Calibri Light" panose="020F0302020204030204" pitchFamily="34" charset="0"/>
              </a:rPr>
              <a:t>que no solo muestran las funciones y sus instrucciones, sino que permiten </a:t>
            </a:r>
            <a:r>
              <a:rPr lang="es-AR" dirty="0" smtClean="0">
                <a:latin typeface="Calibri Light" panose="020F0302020204030204" pitchFamily="34" charset="0"/>
                <a:cs typeface="Calibri Light" panose="020F0302020204030204" pitchFamily="34" charset="0"/>
              </a:rPr>
              <a:t>ir </a:t>
            </a:r>
            <a:r>
              <a:rPr lang="es-AR" dirty="0">
                <a:latin typeface="Calibri Light" panose="020F0302020204030204" pitchFamily="34" charset="0"/>
                <a:cs typeface="Calibri Light" panose="020F0302020204030204" pitchFamily="34" charset="0"/>
              </a:rPr>
              <a:t>detectando la funcionalidad de cada una, e ir trabajando en lo </a:t>
            </a:r>
            <a:r>
              <a:rPr lang="es-AR" dirty="0" smtClean="0">
                <a:latin typeface="Calibri Light" panose="020F0302020204030204" pitchFamily="34" charset="0"/>
                <a:cs typeface="Calibri Light" panose="020F0302020204030204" pitchFamily="34" charset="0"/>
              </a:rPr>
              <a:t>que se </a:t>
            </a:r>
            <a:r>
              <a:rPr lang="es-AR" dirty="0">
                <a:latin typeface="Calibri Light" panose="020F0302020204030204" pitchFamily="34" charset="0"/>
                <a:cs typeface="Calibri Light" panose="020F0302020204030204" pitchFamily="34" charset="0"/>
              </a:rPr>
              <a:t>llama </a:t>
            </a:r>
            <a:r>
              <a:rPr lang="es-AR" dirty="0" smtClean="0">
                <a:latin typeface="Calibri Light" panose="020F0302020204030204" pitchFamily="34" charset="0"/>
                <a:cs typeface="Calibri Light" panose="020F0302020204030204" pitchFamily="34" charset="0"/>
              </a:rPr>
              <a:t>“</a:t>
            </a:r>
            <a:r>
              <a:rPr lang="es-AR" dirty="0" err="1" smtClean="0">
                <a:latin typeface="Calibri Light" panose="020F0302020204030204" pitchFamily="34" charset="0"/>
                <a:cs typeface="Calibri Light" panose="020F0302020204030204" pitchFamily="34" charset="0"/>
              </a:rPr>
              <a:t>reversing</a:t>
            </a:r>
            <a:r>
              <a:rPr lang="es-AR" dirty="0" smtClean="0">
                <a:latin typeface="Calibri Light" panose="020F0302020204030204" pitchFamily="34" charset="0"/>
                <a:cs typeface="Calibri Light" panose="020F0302020204030204" pitchFamily="34" charset="0"/>
              </a:rPr>
              <a:t> estático”.</a:t>
            </a:r>
            <a:endParaRPr lang="es-ES" dirty="0">
              <a:latin typeface="Calibri Light" panose="020F0302020204030204" pitchFamily="34" charset="0"/>
              <a:cs typeface="Calibri Light" panose="020F0302020204030204" pitchFamily="34" charset="0"/>
            </a:endParaRPr>
          </a:p>
          <a:p>
            <a:pPr marL="0" indent="0">
              <a:buNone/>
            </a:pPr>
            <a:endParaRPr lang="es-AR" dirty="0" smtClean="0">
              <a:latin typeface="Calibri Light" panose="020F0302020204030204" pitchFamily="34" charset="0"/>
              <a:cs typeface="Calibri Light" panose="020F0302020204030204" pitchFamily="34" charset="0"/>
            </a:endParaRPr>
          </a:p>
          <a:p>
            <a:pPr marL="0" indent="0">
              <a:buNone/>
            </a:pPr>
            <a:r>
              <a:rPr lang="es-AR" dirty="0" smtClean="0">
                <a:latin typeface="Calibri Light" panose="020F0302020204030204" pitchFamily="34" charset="0"/>
                <a:cs typeface="Calibri Light" panose="020F0302020204030204" pitchFamily="34" charset="0"/>
              </a:rPr>
              <a:t>Se debe de </a:t>
            </a:r>
            <a:r>
              <a:rPr lang="es-AR" dirty="0">
                <a:latin typeface="Calibri Light" panose="020F0302020204030204" pitchFamily="34" charset="0"/>
                <a:cs typeface="Calibri Light" panose="020F0302020204030204" pitchFamily="34" charset="0"/>
              </a:rPr>
              <a:t>tener pericia y dominar todas las técnicas, después usarlas y combinarlas lo mejor que </a:t>
            </a:r>
            <a:r>
              <a:rPr lang="es-AR" dirty="0" smtClean="0">
                <a:latin typeface="Calibri Light" panose="020F0302020204030204" pitchFamily="34" charset="0"/>
                <a:cs typeface="Calibri Light" panose="020F0302020204030204" pitchFamily="34" charset="0"/>
              </a:rPr>
              <a:t>se pueda </a:t>
            </a:r>
            <a:r>
              <a:rPr lang="es-AR" dirty="0">
                <a:latin typeface="Calibri Light" panose="020F0302020204030204" pitchFamily="34" charset="0"/>
                <a:cs typeface="Calibri Light" panose="020F0302020204030204" pitchFamily="34" charset="0"/>
              </a:rPr>
              <a:t>para llegar </a:t>
            </a:r>
            <a:r>
              <a:rPr lang="es-AR" dirty="0" smtClean="0">
                <a:latin typeface="Calibri Light" panose="020F0302020204030204" pitchFamily="34" charset="0"/>
                <a:cs typeface="Calibri Light" panose="020F0302020204030204" pitchFamily="34" charset="0"/>
              </a:rPr>
              <a:t>al objetivo. </a:t>
            </a:r>
          </a:p>
          <a:p>
            <a:pPr marL="0" indent="0">
              <a:buNone/>
            </a:pPr>
            <a:endParaRPr lang="es-ES" dirty="0">
              <a:latin typeface="Calibri Light" panose="020F0302020204030204" pitchFamily="34" charset="0"/>
              <a:cs typeface="Calibri Light" panose="020F0302020204030204" pitchFamily="34" charset="0"/>
            </a:endParaRPr>
          </a:p>
          <a:p>
            <a:pPr marL="0" indent="0">
              <a:buNone/>
            </a:pPr>
            <a:r>
              <a:rPr lang="es-AR" u="sng" dirty="0">
                <a:latin typeface="Calibri Light" panose="020F0302020204030204" pitchFamily="34" charset="0"/>
                <a:cs typeface="Calibri Light" panose="020F0302020204030204" pitchFamily="34" charset="0"/>
                <a:hlinkClick r:id="rId2"/>
              </a:rPr>
              <a:t>https://laoubilette.wordpress.com/2015/03/13/pdb-simbolos-de-depuracion/</a:t>
            </a:r>
            <a:endParaRPr lang="es-ES"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Definiciones</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7944959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smtClean="0">
                <a:latin typeface="Calibri Light" panose="020F0302020204030204" pitchFamily="34" charset="0"/>
                <a:cs typeface="Calibri Light" panose="020F0302020204030204" pitchFamily="34" charset="0"/>
              </a:rPr>
              <a:t>La función </a:t>
            </a:r>
            <a:r>
              <a:rPr lang="es-ES" sz="2400" b="1" dirty="0" err="1" smtClean="0">
                <a:latin typeface="Calibri Light" panose="020F0302020204030204" pitchFamily="34" charset="0"/>
                <a:cs typeface="Calibri Light" panose="020F0302020204030204" pitchFamily="34" charset="0"/>
              </a:rPr>
              <a:t>gets</a:t>
            </a:r>
            <a:r>
              <a:rPr lang="es-ES" sz="2400" b="1" dirty="0" smtClean="0">
                <a:latin typeface="Calibri Light" panose="020F0302020204030204" pitchFamily="34" charset="0"/>
                <a:cs typeface="Calibri Light" panose="020F0302020204030204" pitchFamily="34" charset="0"/>
              </a:rPr>
              <a:t>()</a:t>
            </a:r>
            <a:r>
              <a:rPr lang="es-ES" sz="2400" dirty="0" smtClean="0">
                <a:latin typeface="Calibri Light" panose="020F0302020204030204" pitchFamily="34" charset="0"/>
                <a:cs typeface="Calibri Light" panose="020F0302020204030204" pitchFamily="34" charset="0"/>
              </a:rPr>
              <a:t> lee caracteres por la entrada estándar, pero no hace una verificación de la longitud de lo que se está almacenando (si consideramos el espacio del búfer que es donde se tiene que almacenar).</a:t>
            </a:r>
            <a:endParaRPr lang="es-ES" sz="2400" b="1"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Reversing</a:t>
            </a:r>
            <a:r>
              <a:rPr lang="es-ES" dirty="0" smtClean="0">
                <a:ln w="12700">
                  <a:solidFill>
                    <a:schemeClr val="bg1"/>
                  </a:solidFill>
                </a:ln>
                <a:solidFill>
                  <a:schemeClr val="bg1"/>
                </a:solidFill>
              </a:rPr>
              <a:t> estático</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2751199" y="3446009"/>
            <a:ext cx="6905625" cy="771525"/>
          </a:xfrm>
          <a:prstGeom prst="rect">
            <a:avLst/>
          </a:prstGeom>
        </p:spPr>
      </p:pic>
    </p:spTree>
    <p:extLst>
      <p:ext uri="{BB962C8B-B14F-4D97-AF65-F5344CB8AC3E}">
        <p14:creationId xmlns:p14="http://schemas.microsoft.com/office/powerpoint/2010/main" val="7755354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Reversing</a:t>
            </a:r>
            <a:r>
              <a:rPr lang="es-ES" dirty="0" smtClean="0">
                <a:ln w="12700">
                  <a:solidFill>
                    <a:schemeClr val="bg1"/>
                  </a:solidFill>
                </a:ln>
                <a:solidFill>
                  <a:schemeClr val="bg1"/>
                </a:solidFill>
              </a:rPr>
              <a:t> estático</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582009" y="4323980"/>
            <a:ext cx="11027982" cy="600445"/>
          </a:xfrm>
          <a:prstGeom prst="rect">
            <a:avLst/>
          </a:prstGeom>
        </p:spPr>
      </p:pic>
      <p:pic>
        <p:nvPicPr>
          <p:cNvPr id="8" name="Imagen 7"/>
          <p:cNvPicPr>
            <a:picLocks noChangeAspect="1"/>
          </p:cNvPicPr>
          <p:nvPr/>
        </p:nvPicPr>
        <p:blipFill>
          <a:blip r:embed="rId3"/>
          <a:stretch>
            <a:fillRect/>
          </a:stretch>
        </p:blipFill>
        <p:spPr>
          <a:xfrm>
            <a:off x="914400" y="2058508"/>
            <a:ext cx="10363200" cy="2043566"/>
          </a:xfrm>
          <a:prstGeom prst="rect">
            <a:avLst/>
          </a:prstGeom>
        </p:spPr>
      </p:pic>
    </p:spTree>
    <p:extLst>
      <p:ext uri="{BB962C8B-B14F-4D97-AF65-F5344CB8AC3E}">
        <p14:creationId xmlns:p14="http://schemas.microsoft.com/office/powerpoint/2010/main" val="184397261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smtClean="0">
                <a:latin typeface="Calibri Light" panose="020F0302020204030204" pitchFamily="34" charset="0"/>
                <a:cs typeface="Calibri Light" panose="020F0302020204030204" pitchFamily="34" charset="0"/>
              </a:rPr>
              <a:t>A sabiendas del bug con </a:t>
            </a:r>
            <a:r>
              <a:rPr lang="es-ES" sz="2400" dirty="0" err="1" smtClean="0">
                <a:latin typeface="Calibri Light" panose="020F0302020204030204" pitchFamily="34" charset="0"/>
                <a:cs typeface="Calibri Light" panose="020F0302020204030204" pitchFamily="34" charset="0"/>
              </a:rPr>
              <a:t>gets</a:t>
            </a:r>
            <a:r>
              <a:rPr lang="es-ES" sz="2400" dirty="0" smtClean="0">
                <a:latin typeface="Calibri Light" panose="020F0302020204030204" pitchFamily="34" charset="0"/>
                <a:cs typeface="Calibri Light" panose="020F0302020204030204" pitchFamily="34" charset="0"/>
              </a:rPr>
              <a:t>() y del tamaño del </a:t>
            </a:r>
            <a:r>
              <a:rPr lang="es-ES" sz="2400" dirty="0" err="1" smtClean="0">
                <a:latin typeface="Calibri Light" panose="020F0302020204030204" pitchFamily="34" charset="0"/>
                <a:cs typeface="Calibri Light" panose="020F0302020204030204" pitchFamily="34" charset="0"/>
              </a:rPr>
              <a:t>bufer</a:t>
            </a:r>
            <a:r>
              <a:rPr lang="es-ES" sz="2400" dirty="0" smtClean="0">
                <a:latin typeface="Calibri Light" panose="020F0302020204030204" pitchFamily="34" charset="0"/>
                <a:cs typeface="Calibri Light" panose="020F0302020204030204" pitchFamily="34" charset="0"/>
              </a:rPr>
              <a:t> se puede plantear el rellenar la pila del búfer y después imprimir la cadena de la cookie “ganadora”.</a:t>
            </a:r>
            <a:endParaRPr lang="es-ES" sz="2400" b="1"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Reversing</a:t>
            </a:r>
            <a:r>
              <a:rPr lang="es-ES" dirty="0" smtClean="0">
                <a:ln w="12700">
                  <a:solidFill>
                    <a:schemeClr val="bg1"/>
                  </a:solidFill>
                </a:ln>
                <a:solidFill>
                  <a:schemeClr val="bg1"/>
                </a:solidFill>
              </a:rPr>
              <a:t> estático</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3859524" y="2525485"/>
            <a:ext cx="4702091" cy="1955662"/>
          </a:xfrm>
          <a:prstGeom prst="rect">
            <a:avLst/>
          </a:prstGeom>
        </p:spPr>
      </p:pic>
      <p:pic>
        <p:nvPicPr>
          <p:cNvPr id="3074" name="Picture 2" descr="explo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9987" y="4799587"/>
            <a:ext cx="344805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1940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smtClean="0">
                <a:latin typeface="Calibri Light" panose="020F0302020204030204" pitchFamily="34" charset="0"/>
                <a:cs typeface="Calibri Light" panose="020F0302020204030204" pitchFamily="34" charset="0"/>
              </a:rPr>
              <a:t>Ejecutando código Python para generar 80 caracteres rellenamos el tamaño del </a:t>
            </a:r>
            <a:r>
              <a:rPr lang="es-ES" sz="2400" dirty="0" err="1" smtClean="0">
                <a:latin typeface="Calibri Light" panose="020F0302020204030204" pitchFamily="34" charset="0"/>
                <a:cs typeface="Calibri Light" panose="020F0302020204030204" pitchFamily="34" charset="0"/>
              </a:rPr>
              <a:t>bufer</a:t>
            </a:r>
            <a:r>
              <a:rPr lang="es-ES" sz="2400" dirty="0" smtClean="0">
                <a:latin typeface="Calibri Light" panose="020F0302020204030204" pitchFamily="34" charset="0"/>
                <a:cs typeface="Calibri Light" panose="020F0302020204030204" pitchFamily="34" charset="0"/>
              </a:rPr>
              <a:t>, y a posterior se introduce la cadena de la cookie ganadora. El resultado es cómo se ha podido reproducir la vulnerabilidad.</a:t>
            </a:r>
            <a:endParaRPr lang="es-ES" sz="2400" b="1"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Reversing</a:t>
            </a:r>
            <a:r>
              <a:rPr lang="es-ES" dirty="0" smtClean="0">
                <a:ln w="12700">
                  <a:solidFill>
                    <a:schemeClr val="bg1"/>
                  </a:solidFill>
                </a:ln>
                <a:solidFill>
                  <a:schemeClr val="bg1"/>
                </a:solidFill>
              </a:rPr>
              <a:t> estático</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1609044" y="3394917"/>
            <a:ext cx="8973911" cy="1134222"/>
          </a:xfrm>
          <a:prstGeom prst="rect">
            <a:avLst/>
          </a:prstGeom>
        </p:spPr>
      </p:pic>
    </p:spTree>
    <p:extLst>
      <p:ext uri="{BB962C8B-B14F-4D97-AF65-F5344CB8AC3E}">
        <p14:creationId xmlns:p14="http://schemas.microsoft.com/office/powerpoint/2010/main" val="18520371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smtClean="0">
                <a:latin typeface="Calibri Light" panose="020F0302020204030204" pitchFamily="34" charset="0"/>
                <a:cs typeface="Calibri Light" panose="020F0302020204030204" pitchFamily="34" charset="0"/>
              </a:rPr>
              <a:t>En muchas ocasiones no vamos a tener la fortuna de poder contar con el código fuente de un binario para poder analizarlo, por lo tanto se debe de utilizar herramientas que permitan desensamblar dicho binario. En este punto se tratará la herramienta radare2 (aunque se cuenta también con IDA Free/Pro, </a:t>
            </a:r>
            <a:r>
              <a:rPr lang="es-ES" sz="2400" dirty="0" err="1" smtClean="0">
                <a:latin typeface="Calibri Light" panose="020F0302020204030204" pitchFamily="34" charset="0"/>
                <a:cs typeface="Calibri Light" panose="020F0302020204030204" pitchFamily="34" charset="0"/>
              </a:rPr>
              <a:t>Ghidra</a:t>
            </a:r>
            <a:r>
              <a:rPr lang="es-ES" sz="2400" dirty="0" smtClean="0">
                <a:latin typeface="Calibri Light" panose="020F0302020204030204" pitchFamily="34" charset="0"/>
                <a:cs typeface="Calibri Light" panose="020F0302020204030204" pitchFamily="34" charset="0"/>
              </a:rPr>
              <a:t>, etc…)</a:t>
            </a:r>
            <a:endParaRPr lang="es-ES" sz="2400" b="1"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Desensambladores: radare2</a:t>
            </a:r>
            <a:endParaRPr lang="es-ES" dirty="0">
              <a:ln w="12700">
                <a:solidFill>
                  <a:schemeClr val="bg1"/>
                </a:solidFill>
              </a:ln>
              <a:solidFill>
                <a:schemeClr val="bg1"/>
              </a:solidFill>
            </a:endParaRPr>
          </a:p>
        </p:txBody>
      </p:sp>
      <p:pic>
        <p:nvPicPr>
          <p:cNvPr id="1028" name="Picture 4" descr="File:Radare2.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6049" y="3662294"/>
            <a:ext cx="5495925" cy="1771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7222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smtClean="0">
                <a:latin typeface="Calibri Light" panose="020F0302020204030204" pitchFamily="34" charset="0"/>
                <a:cs typeface="Calibri Light" panose="020F0302020204030204" pitchFamily="34" charset="0"/>
              </a:rPr>
              <a:t>radare2 al funcionar por una interfaz de consola puede resultar algo más complejo de manejar que otras herramientas qu</a:t>
            </a:r>
            <a:r>
              <a:rPr lang="es-ES" sz="2400" dirty="0" smtClean="0">
                <a:latin typeface="Calibri Light" panose="020F0302020204030204" pitchFamily="34" charset="0"/>
                <a:cs typeface="Calibri Light" panose="020F0302020204030204" pitchFamily="34" charset="0"/>
              </a:rPr>
              <a:t>e trabajan bajo una GUI, por lo que se irán explicando cada uno de los comandos que utiliza la herramienta.</a:t>
            </a:r>
            <a:endParaRPr lang="es-ES" sz="2400" b="1"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Desensambladores: radare2</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4018311" y="3269008"/>
            <a:ext cx="4371401" cy="2279225"/>
          </a:xfrm>
          <a:prstGeom prst="rect">
            <a:avLst/>
          </a:prstGeom>
        </p:spPr>
      </p:pic>
    </p:spTree>
    <p:extLst>
      <p:ext uri="{BB962C8B-B14F-4D97-AF65-F5344CB8AC3E}">
        <p14:creationId xmlns:p14="http://schemas.microsoft.com/office/powerpoint/2010/main" val="8380433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3" y="1412776"/>
            <a:ext cx="3335299" cy="3712464"/>
          </a:xfrm>
        </p:spPr>
        <p:txBody>
          <a:bodyPr>
            <a:normAutofit/>
          </a:bodyPr>
          <a:lstStyle/>
          <a:p>
            <a:pPr marL="0" indent="0">
              <a:buNone/>
            </a:pPr>
            <a:r>
              <a:rPr lang="es-ES" sz="2400" dirty="0" smtClean="0">
                <a:latin typeface="Calibri Light" panose="020F0302020204030204" pitchFamily="34" charset="0"/>
                <a:cs typeface="Calibri Light" panose="020F0302020204030204" pitchFamily="34" charset="0"/>
              </a:rPr>
              <a:t>radare2 cuenta con un conjunto de herramientas para poder realizar el análisis de un fichero binario. Si deseamos obtener la información de dicho binario se usará el comando </a:t>
            </a:r>
            <a:r>
              <a:rPr lang="es-ES" sz="2400" b="1" dirty="0" smtClean="0">
                <a:latin typeface="Calibri Light" panose="020F0302020204030204" pitchFamily="34" charset="0"/>
                <a:cs typeface="Calibri Light" panose="020F0302020204030204" pitchFamily="34" charset="0"/>
              </a:rPr>
              <a:t>rabin2 -I</a:t>
            </a:r>
            <a:endParaRPr lang="es-ES" sz="2400" b="1"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Desensambladores: radare2</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6494600" y="1292918"/>
            <a:ext cx="1998292" cy="4376007"/>
          </a:xfrm>
          <a:prstGeom prst="rect">
            <a:avLst/>
          </a:prstGeom>
        </p:spPr>
      </p:pic>
    </p:spTree>
    <p:extLst>
      <p:ext uri="{BB962C8B-B14F-4D97-AF65-F5344CB8AC3E}">
        <p14:creationId xmlns:p14="http://schemas.microsoft.com/office/powerpoint/2010/main" val="38337283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smtClean="0">
                <a:latin typeface="Calibri Light" panose="020F0302020204030204" pitchFamily="34" charset="0"/>
                <a:cs typeface="Calibri Light" panose="020F0302020204030204" pitchFamily="34" charset="0"/>
              </a:rPr>
              <a:t>Para mostrar todos los </a:t>
            </a:r>
            <a:r>
              <a:rPr lang="es-ES" sz="2400" dirty="0" err="1" smtClean="0">
                <a:latin typeface="Calibri Light" panose="020F0302020204030204" pitchFamily="34" charset="0"/>
                <a:cs typeface="Calibri Light" panose="020F0302020204030204" pitchFamily="34" charset="0"/>
              </a:rPr>
              <a:t>strings</a:t>
            </a:r>
            <a:r>
              <a:rPr lang="es-ES" sz="2400" dirty="0" smtClean="0">
                <a:latin typeface="Calibri Light" panose="020F0302020204030204" pitchFamily="34" charset="0"/>
                <a:cs typeface="Calibri Light" panose="020F0302020204030204" pitchFamily="34" charset="0"/>
              </a:rPr>
              <a:t> que tiene dicho binario se puede usar el comando </a:t>
            </a:r>
            <a:r>
              <a:rPr lang="es-ES" sz="2400" b="1" dirty="0" smtClean="0">
                <a:latin typeface="Calibri Light" panose="020F0302020204030204" pitchFamily="34" charset="0"/>
                <a:cs typeface="Calibri Light" panose="020F0302020204030204" pitchFamily="34" charset="0"/>
              </a:rPr>
              <a:t>rabin2 -</a:t>
            </a:r>
            <a:r>
              <a:rPr lang="es-ES" sz="2400" b="1" dirty="0" err="1" smtClean="0">
                <a:latin typeface="Calibri Light" panose="020F0302020204030204" pitchFamily="34" charset="0"/>
                <a:cs typeface="Calibri Light" panose="020F0302020204030204" pitchFamily="34" charset="0"/>
              </a:rPr>
              <a:t>zz</a:t>
            </a:r>
            <a:endParaRPr lang="es-ES" sz="2400" b="1"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Desensambladores: radare2</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2893126" y="2205316"/>
            <a:ext cx="6621772" cy="3317425"/>
          </a:xfrm>
          <a:prstGeom prst="rect">
            <a:avLst/>
          </a:prstGeom>
        </p:spPr>
      </p:pic>
    </p:spTree>
    <p:extLst>
      <p:ext uri="{BB962C8B-B14F-4D97-AF65-F5344CB8AC3E}">
        <p14:creationId xmlns:p14="http://schemas.microsoft.com/office/powerpoint/2010/main" val="39014520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smtClean="0">
                <a:latin typeface="Calibri Light" panose="020F0302020204030204" pitchFamily="34" charset="0"/>
                <a:cs typeface="Calibri Light" panose="020F0302020204030204" pitchFamily="34" charset="0"/>
              </a:rPr>
              <a:t>De manera semejante se pueden observar los symbols del binario con el comando </a:t>
            </a:r>
            <a:r>
              <a:rPr lang="es-ES" sz="2400" b="1" dirty="0" smtClean="0">
                <a:latin typeface="Calibri Light" panose="020F0302020204030204" pitchFamily="34" charset="0"/>
                <a:cs typeface="Calibri Light" panose="020F0302020204030204" pitchFamily="34" charset="0"/>
              </a:rPr>
              <a:t>rabin2 -s</a:t>
            </a:r>
            <a:endParaRPr lang="es-ES" sz="2400" b="1"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Desensambladores: radare2</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3529314" y="2287277"/>
            <a:ext cx="5349396" cy="3302956"/>
          </a:xfrm>
          <a:prstGeom prst="rect">
            <a:avLst/>
          </a:prstGeom>
        </p:spPr>
      </p:pic>
    </p:spTree>
    <p:extLst>
      <p:ext uri="{BB962C8B-B14F-4D97-AF65-F5344CB8AC3E}">
        <p14:creationId xmlns:p14="http://schemas.microsoft.com/office/powerpoint/2010/main" val="20108243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smtClean="0">
                <a:latin typeface="Calibri Light" panose="020F0302020204030204" pitchFamily="34" charset="0"/>
                <a:cs typeface="Calibri Light" panose="020F0302020204030204" pitchFamily="34" charset="0"/>
              </a:rPr>
              <a:t>Ahora profundizaremos en el análisis de un binario mediante radare2 con el comando </a:t>
            </a:r>
            <a:r>
              <a:rPr lang="es-ES" sz="2400" b="1" dirty="0" smtClean="0">
                <a:latin typeface="Calibri Light" panose="020F0302020204030204" pitchFamily="34" charset="0"/>
                <a:cs typeface="Calibri Light" panose="020F0302020204030204" pitchFamily="34" charset="0"/>
              </a:rPr>
              <a:t>r2</a:t>
            </a:r>
            <a:r>
              <a:rPr lang="es-ES" sz="2400" dirty="0" smtClean="0">
                <a:latin typeface="Calibri Light" panose="020F0302020204030204" pitchFamily="34" charset="0"/>
                <a:cs typeface="Calibri Light" panose="020F0302020204030204" pitchFamily="34" charset="0"/>
              </a:rPr>
              <a:t> para abrir su consola. Una vez abierta la consola se puede comenzar un análisis completo con la sentencia </a:t>
            </a:r>
            <a:r>
              <a:rPr lang="es-ES" sz="2400" b="1" dirty="0" err="1" smtClean="0">
                <a:latin typeface="Calibri Light" panose="020F0302020204030204" pitchFamily="34" charset="0"/>
                <a:cs typeface="Calibri Light" panose="020F0302020204030204" pitchFamily="34" charset="0"/>
              </a:rPr>
              <a:t>aaaa</a:t>
            </a:r>
            <a:endParaRPr lang="es-ES" sz="2400" b="1"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Desensambladores: radare2</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3584597" y="2855666"/>
            <a:ext cx="5238830" cy="2812637"/>
          </a:xfrm>
          <a:prstGeom prst="rect">
            <a:avLst/>
          </a:prstGeom>
        </p:spPr>
      </p:pic>
    </p:spTree>
    <p:extLst>
      <p:ext uri="{BB962C8B-B14F-4D97-AF65-F5344CB8AC3E}">
        <p14:creationId xmlns:p14="http://schemas.microsoft.com/office/powerpoint/2010/main" val="38202949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fontScale="77500" lnSpcReduction="20000"/>
          </a:bodyPr>
          <a:lstStyle/>
          <a:p>
            <a:pPr marL="0" indent="0">
              <a:buNone/>
            </a:pPr>
            <a:r>
              <a:rPr lang="es-ES" dirty="0">
                <a:latin typeface="Calibri Light" panose="020F0302020204030204" pitchFamily="34" charset="0"/>
                <a:cs typeface="Calibri Light" panose="020F0302020204030204" pitchFamily="34" charset="0"/>
              </a:rPr>
              <a:t>Un programa </a:t>
            </a:r>
            <a:r>
              <a:rPr lang="es-ES" dirty="0" smtClean="0">
                <a:latin typeface="Calibri Light" panose="020F0302020204030204" pitchFamily="34" charset="0"/>
                <a:cs typeface="Calibri Light" panose="020F0302020204030204" pitchFamily="34" charset="0"/>
              </a:rPr>
              <a:t>ensamblado se </a:t>
            </a:r>
            <a:r>
              <a:rPr lang="es-ES" dirty="0">
                <a:latin typeface="Calibri Light" panose="020F0302020204030204" pitchFamily="34" charset="0"/>
                <a:cs typeface="Calibri Light" panose="020F0302020204030204" pitchFamily="34" charset="0"/>
              </a:rPr>
              <a:t>compone de una serie de instrucciones de máquina que al ejecutarse se almacenan en la memoria del proceso. Cada instrucción es un flujo de bytes que interpretados por el procesador modifican el estado del programa</a:t>
            </a:r>
            <a:r>
              <a:rPr lang="es-ES" dirty="0" smtClean="0">
                <a:latin typeface="Calibri Light" panose="020F0302020204030204" pitchFamily="34" charset="0"/>
                <a:cs typeface="Calibri Light" panose="020F0302020204030204" pitchFamily="34" charset="0"/>
              </a:rPr>
              <a:t>.</a:t>
            </a:r>
          </a:p>
          <a:p>
            <a:pPr marL="0" indent="0">
              <a:buNone/>
            </a:pPr>
            <a:endParaRPr lang="es-ES" dirty="0">
              <a:latin typeface="Calibri Light" panose="020F0302020204030204" pitchFamily="34" charset="0"/>
              <a:cs typeface="Calibri Light" panose="020F0302020204030204" pitchFamily="34" charset="0"/>
            </a:endParaRPr>
          </a:p>
          <a:p>
            <a:pPr marL="0" indent="0">
              <a:buNone/>
            </a:pPr>
            <a:r>
              <a:rPr lang="es-ES" dirty="0">
                <a:latin typeface="Calibri Light" panose="020F0302020204030204" pitchFamily="34" charset="0"/>
                <a:cs typeface="Calibri Light" panose="020F0302020204030204" pitchFamily="34" charset="0"/>
              </a:rPr>
              <a:t>El código de un programa </a:t>
            </a:r>
            <a:r>
              <a:rPr lang="es-ES" dirty="0" smtClean="0">
                <a:latin typeface="Calibri Light" panose="020F0302020204030204" pitchFamily="34" charset="0"/>
                <a:cs typeface="Calibri Light" panose="020F0302020204030204" pitchFamily="34" charset="0"/>
              </a:rPr>
              <a:t>ensamblado </a:t>
            </a:r>
            <a:r>
              <a:rPr lang="es-ES" dirty="0">
                <a:latin typeface="Calibri Light" panose="020F0302020204030204" pitchFamily="34" charset="0"/>
                <a:cs typeface="Calibri Light" panose="020F0302020204030204" pitchFamily="34" charset="0"/>
              </a:rPr>
              <a:t>permite trabajar con una representación simbólica de ese flujo de bytes. </a:t>
            </a:r>
            <a:endParaRPr lang="es-ES" dirty="0" smtClean="0">
              <a:latin typeface="Calibri Light" panose="020F0302020204030204" pitchFamily="34" charset="0"/>
              <a:cs typeface="Calibri Light" panose="020F0302020204030204" pitchFamily="34" charset="0"/>
            </a:endParaRPr>
          </a:p>
          <a:p>
            <a:pPr marL="0" indent="0">
              <a:buNone/>
            </a:pPr>
            <a:endParaRPr lang="es-ES" dirty="0">
              <a:latin typeface="Calibri Light" panose="020F0302020204030204" pitchFamily="34" charset="0"/>
              <a:cs typeface="Calibri Light" panose="020F0302020204030204" pitchFamily="34" charset="0"/>
            </a:endParaRPr>
          </a:p>
          <a:p>
            <a:pPr marL="0" indent="0">
              <a:buNone/>
            </a:pPr>
            <a:r>
              <a:rPr lang="es-ES" dirty="0" smtClean="0">
                <a:latin typeface="Calibri Light" panose="020F0302020204030204" pitchFamily="34" charset="0"/>
                <a:cs typeface="Calibri Light" panose="020F0302020204030204" pitchFamily="34" charset="0"/>
              </a:rPr>
              <a:t>Por </a:t>
            </a:r>
            <a:r>
              <a:rPr lang="es-ES" dirty="0">
                <a:latin typeface="Calibri Light" panose="020F0302020204030204" pitchFamily="34" charset="0"/>
                <a:cs typeface="Calibri Light" panose="020F0302020204030204" pitchFamily="34" charset="0"/>
              </a:rPr>
              <a:t>ejemplo, la instrucción </a:t>
            </a:r>
            <a:r>
              <a:rPr lang="es-ES" dirty="0" smtClean="0">
                <a:latin typeface="Calibri Light" panose="020F0302020204030204" pitchFamily="34" charset="0"/>
                <a:cs typeface="Calibri Light" panose="020F0302020204030204" pitchFamily="34" charset="0"/>
              </a:rPr>
              <a:t>“</a:t>
            </a:r>
            <a:r>
              <a:rPr lang="es-ES" b="1" dirty="0" err="1" smtClean="0">
                <a:latin typeface="Calibri Light" panose="020F0302020204030204" pitchFamily="34" charset="0"/>
                <a:cs typeface="Calibri Light" panose="020F0302020204030204" pitchFamily="34" charset="0"/>
              </a:rPr>
              <a:t>add</a:t>
            </a:r>
            <a:r>
              <a:rPr lang="es-ES" b="1" dirty="0" smtClean="0">
                <a:latin typeface="Calibri Light" panose="020F0302020204030204" pitchFamily="34" charset="0"/>
                <a:cs typeface="Calibri Light" panose="020F0302020204030204" pitchFamily="34" charset="0"/>
              </a:rPr>
              <a:t> </a:t>
            </a:r>
            <a:r>
              <a:rPr lang="es-ES" b="1" dirty="0" err="1">
                <a:latin typeface="Calibri Light" panose="020F0302020204030204" pitchFamily="34" charset="0"/>
                <a:cs typeface="Calibri Light" panose="020F0302020204030204" pitchFamily="34" charset="0"/>
              </a:rPr>
              <a:t>eax</a:t>
            </a:r>
            <a:r>
              <a:rPr lang="es-ES" b="1" dirty="0">
                <a:latin typeface="Calibri Light" panose="020F0302020204030204" pitchFamily="34" charset="0"/>
                <a:cs typeface="Calibri Light" panose="020F0302020204030204" pitchFamily="34" charset="0"/>
              </a:rPr>
              <a:t>, </a:t>
            </a:r>
            <a:r>
              <a:rPr lang="es-ES" b="1" dirty="0" smtClean="0">
                <a:latin typeface="Calibri Light" panose="020F0302020204030204" pitchFamily="34" charset="0"/>
                <a:cs typeface="Calibri Light" panose="020F0302020204030204" pitchFamily="34" charset="0"/>
              </a:rPr>
              <a:t>0x1</a:t>
            </a:r>
            <a:r>
              <a:rPr lang="es-ES" dirty="0" smtClean="0">
                <a:latin typeface="Calibri Light" panose="020F0302020204030204" pitchFamily="34" charset="0"/>
                <a:cs typeface="Calibri Light" panose="020F0302020204030204" pitchFamily="34" charset="0"/>
              </a:rPr>
              <a:t>” </a:t>
            </a:r>
            <a:r>
              <a:rPr lang="es-ES" dirty="0">
                <a:latin typeface="Calibri Light" panose="020F0302020204030204" pitchFamily="34" charset="0"/>
                <a:cs typeface="Calibri Light" panose="020F0302020204030204" pitchFamily="34" charset="0"/>
              </a:rPr>
              <a:t>suma 1 al contenido del registro de memoria </a:t>
            </a:r>
            <a:r>
              <a:rPr lang="es-ES" dirty="0" err="1">
                <a:latin typeface="Calibri Light" panose="020F0302020204030204" pitchFamily="34" charset="0"/>
                <a:cs typeface="Calibri Light" panose="020F0302020204030204" pitchFamily="34" charset="0"/>
              </a:rPr>
              <a:t>eax</a:t>
            </a:r>
            <a:r>
              <a:rPr lang="es-ES" dirty="0">
                <a:latin typeface="Calibri Light" panose="020F0302020204030204" pitchFamily="34" charset="0"/>
                <a:cs typeface="Calibri Light" panose="020F0302020204030204" pitchFamily="34" charset="0"/>
              </a:rPr>
              <a:t>. Y </a:t>
            </a:r>
            <a:r>
              <a:rPr lang="es-ES" dirty="0" smtClean="0">
                <a:latin typeface="Calibri Light" panose="020F0302020204030204" pitchFamily="34" charset="0"/>
                <a:cs typeface="Calibri Light" panose="020F0302020204030204" pitchFamily="34" charset="0"/>
              </a:rPr>
              <a:t>“</a:t>
            </a:r>
            <a:r>
              <a:rPr lang="es-ES" b="1" dirty="0" err="1" smtClean="0">
                <a:latin typeface="Calibri Light" panose="020F0302020204030204" pitchFamily="34" charset="0"/>
                <a:cs typeface="Calibri Light" panose="020F0302020204030204" pitchFamily="34" charset="0"/>
              </a:rPr>
              <a:t>add</a:t>
            </a:r>
            <a:r>
              <a:rPr lang="es-ES" b="1" dirty="0" smtClean="0">
                <a:latin typeface="Calibri Light" panose="020F0302020204030204" pitchFamily="34" charset="0"/>
                <a:cs typeface="Calibri Light" panose="020F0302020204030204" pitchFamily="34" charset="0"/>
              </a:rPr>
              <a:t> </a:t>
            </a:r>
            <a:r>
              <a:rPr lang="es-ES" b="1" dirty="0" err="1">
                <a:latin typeface="Calibri Light" panose="020F0302020204030204" pitchFamily="34" charset="0"/>
                <a:cs typeface="Calibri Light" panose="020F0302020204030204" pitchFamily="34" charset="0"/>
              </a:rPr>
              <a:t>eax</a:t>
            </a:r>
            <a:r>
              <a:rPr lang="es-ES" b="1" dirty="0">
                <a:latin typeface="Calibri Light" panose="020F0302020204030204" pitchFamily="34" charset="0"/>
                <a:cs typeface="Calibri Light" panose="020F0302020204030204" pitchFamily="34" charset="0"/>
              </a:rPr>
              <a:t>, </a:t>
            </a:r>
            <a:r>
              <a:rPr lang="es-ES" b="1" dirty="0" smtClean="0">
                <a:latin typeface="Calibri Light" panose="020F0302020204030204" pitchFamily="34" charset="0"/>
                <a:cs typeface="Calibri Light" panose="020F0302020204030204" pitchFamily="34" charset="0"/>
              </a:rPr>
              <a:t>0x1</a:t>
            </a:r>
            <a:r>
              <a:rPr lang="es-ES" dirty="0" smtClean="0">
                <a:latin typeface="Calibri Light" panose="020F0302020204030204" pitchFamily="34" charset="0"/>
                <a:cs typeface="Calibri Light" panose="020F0302020204030204" pitchFamily="34" charset="0"/>
              </a:rPr>
              <a:t>”</a:t>
            </a:r>
            <a:r>
              <a:rPr lang="es-ES" b="1" dirty="0" smtClean="0">
                <a:latin typeface="Calibri Light" panose="020F0302020204030204" pitchFamily="34" charset="0"/>
                <a:cs typeface="Calibri Light" panose="020F0302020204030204" pitchFamily="34" charset="0"/>
              </a:rPr>
              <a:t> </a:t>
            </a:r>
            <a:r>
              <a:rPr lang="es-ES" dirty="0">
                <a:latin typeface="Calibri Light" panose="020F0302020204030204" pitchFamily="34" charset="0"/>
                <a:cs typeface="Calibri Light" panose="020F0302020204030204" pitchFamily="34" charset="0"/>
              </a:rPr>
              <a:t>es en realidad una representación simbólica del número: </a:t>
            </a:r>
            <a:r>
              <a:rPr lang="es-ES" b="1" dirty="0">
                <a:latin typeface="Calibri Light" panose="020F0302020204030204" pitchFamily="34" charset="0"/>
                <a:cs typeface="Calibri Light" panose="020F0302020204030204" pitchFamily="34" charset="0"/>
              </a:rPr>
              <a:t>83 c0 01 </a:t>
            </a:r>
            <a:r>
              <a:rPr lang="es-ES" dirty="0">
                <a:latin typeface="Calibri Light" panose="020F0302020204030204" pitchFamily="34" charset="0"/>
                <a:cs typeface="Calibri Light" panose="020F0302020204030204" pitchFamily="34" charset="0"/>
              </a:rPr>
              <a:t>(en hexadecimal) o lo que es lo mismo </a:t>
            </a:r>
            <a:r>
              <a:rPr lang="es-ES" b="1" dirty="0">
                <a:latin typeface="Calibri Light" panose="020F0302020204030204" pitchFamily="34" charset="0"/>
                <a:cs typeface="Calibri Light" panose="020F0302020204030204" pitchFamily="34" charset="0"/>
              </a:rPr>
              <a:t>1000 0011 1100 0000 0000 </a:t>
            </a:r>
            <a:r>
              <a:rPr lang="es-ES" b="1" dirty="0" smtClean="0">
                <a:latin typeface="Calibri Light" panose="020F0302020204030204" pitchFamily="34" charset="0"/>
                <a:cs typeface="Calibri Light" panose="020F0302020204030204" pitchFamily="34" charset="0"/>
              </a:rPr>
              <a:t>0001</a:t>
            </a:r>
            <a:r>
              <a:rPr lang="es-ES" dirty="0" smtClean="0">
                <a:latin typeface="Calibri Light" panose="020F0302020204030204" pitchFamily="34" charset="0"/>
                <a:cs typeface="Calibri Light" panose="020F0302020204030204" pitchFamily="34" charset="0"/>
              </a:rPr>
              <a:t> en binario.</a:t>
            </a:r>
            <a:endParaRPr lang="es-ES"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Ensamblado</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9555598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smtClean="0">
                <a:latin typeface="Calibri Light" panose="020F0302020204030204" pitchFamily="34" charset="0"/>
                <a:cs typeface="Calibri Light" panose="020F0302020204030204" pitchFamily="34" charset="0"/>
              </a:rPr>
              <a:t>Se puede averiguar la dirección del punt</a:t>
            </a:r>
            <a:r>
              <a:rPr lang="es-ES" sz="2400" dirty="0" smtClean="0">
                <a:latin typeface="Calibri Light" panose="020F0302020204030204" pitchFamily="34" charset="0"/>
                <a:cs typeface="Calibri Light" panose="020F0302020204030204" pitchFamily="34" charset="0"/>
              </a:rPr>
              <a:t>o de entrada (</a:t>
            </a:r>
            <a:r>
              <a:rPr lang="es-ES" sz="2400" dirty="0" err="1" smtClean="0">
                <a:latin typeface="Calibri Light" panose="020F0302020204030204" pitchFamily="34" charset="0"/>
                <a:cs typeface="Calibri Light" panose="020F0302020204030204" pitchFamily="34" charset="0"/>
              </a:rPr>
              <a:t>entrypoint</a:t>
            </a:r>
            <a:r>
              <a:rPr lang="es-ES" sz="2400" dirty="0" smtClean="0">
                <a:latin typeface="Calibri Light" panose="020F0302020204030204" pitchFamily="34" charset="0"/>
                <a:cs typeface="Calibri Light" panose="020F0302020204030204" pitchFamily="34" charset="0"/>
              </a:rPr>
              <a:t>) de un binario ejecutando el comando </a:t>
            </a:r>
            <a:r>
              <a:rPr lang="es-ES" sz="2400" b="1" dirty="0" err="1" smtClean="0">
                <a:latin typeface="Calibri Light" panose="020F0302020204030204" pitchFamily="34" charset="0"/>
                <a:cs typeface="Calibri Light" panose="020F0302020204030204" pitchFamily="34" charset="0"/>
              </a:rPr>
              <a:t>ie</a:t>
            </a:r>
            <a:r>
              <a:rPr lang="es-ES" sz="2400" dirty="0" smtClean="0">
                <a:latin typeface="Calibri Light" panose="020F0302020204030204" pitchFamily="34" charset="0"/>
                <a:cs typeface="Calibri Light" panose="020F0302020204030204" pitchFamily="34" charset="0"/>
              </a:rPr>
              <a:t>. El </a:t>
            </a:r>
            <a:r>
              <a:rPr lang="es-ES" sz="2400" dirty="0" err="1" smtClean="0">
                <a:latin typeface="Calibri Light" panose="020F0302020204030204" pitchFamily="34" charset="0"/>
                <a:cs typeface="Calibri Light" panose="020F0302020204030204" pitchFamily="34" charset="0"/>
              </a:rPr>
              <a:t>entrypoint</a:t>
            </a:r>
            <a:r>
              <a:rPr lang="es-ES" sz="2400" dirty="0" smtClean="0">
                <a:latin typeface="Calibri Light" panose="020F0302020204030204" pitchFamily="34" charset="0"/>
                <a:cs typeface="Calibri Light" panose="020F0302020204030204" pitchFamily="34" charset="0"/>
              </a:rPr>
              <a:t> se trata de las primeras instrucciones que se ejecutan en un fichero binario, además de cuando dicho binario debe de acceder a los argumentos de la línea de comandos.</a:t>
            </a:r>
            <a:endParaRPr lang="es-ES" sz="2400" b="1"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Desensambladores: radare2</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2660453" y="3720954"/>
            <a:ext cx="6871093" cy="870606"/>
          </a:xfrm>
          <a:prstGeom prst="rect">
            <a:avLst/>
          </a:prstGeom>
        </p:spPr>
      </p:pic>
    </p:spTree>
    <p:extLst>
      <p:ext uri="{BB962C8B-B14F-4D97-AF65-F5344CB8AC3E}">
        <p14:creationId xmlns:p14="http://schemas.microsoft.com/office/powerpoint/2010/main" val="3130523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smtClean="0">
                <a:latin typeface="Calibri Light" panose="020F0302020204030204" pitchFamily="34" charset="0"/>
                <a:cs typeface="Calibri Light" panose="020F0302020204030204" pitchFamily="34" charset="0"/>
              </a:rPr>
              <a:t>Como se hizo previamente con rabin2, se pueden ver las </a:t>
            </a:r>
            <a:r>
              <a:rPr lang="es-ES" sz="2400" dirty="0" err="1" smtClean="0">
                <a:latin typeface="Calibri Light" panose="020F0302020204030204" pitchFamily="34" charset="0"/>
                <a:cs typeface="Calibri Light" panose="020F0302020204030204" pitchFamily="34" charset="0"/>
              </a:rPr>
              <a:t>strings</a:t>
            </a:r>
            <a:r>
              <a:rPr lang="es-ES" sz="2400" dirty="0" smtClean="0">
                <a:latin typeface="Calibri Light" panose="020F0302020204030204" pitchFamily="34" charset="0"/>
                <a:cs typeface="Calibri Light" panose="020F0302020204030204" pitchFamily="34" charset="0"/>
              </a:rPr>
              <a:t> que tiene un fichero binario con el comando </a:t>
            </a:r>
            <a:r>
              <a:rPr lang="es-ES" sz="2400" b="1" dirty="0" err="1" smtClean="0">
                <a:latin typeface="Calibri Light" panose="020F0302020204030204" pitchFamily="34" charset="0"/>
                <a:cs typeface="Calibri Light" panose="020F0302020204030204" pitchFamily="34" charset="0"/>
              </a:rPr>
              <a:t>izz</a:t>
            </a:r>
            <a:r>
              <a:rPr lang="es-ES" sz="2400" dirty="0" smtClean="0">
                <a:latin typeface="Calibri Light" panose="020F0302020204030204" pitchFamily="34" charset="0"/>
                <a:cs typeface="Calibri Light" panose="020F0302020204030204" pitchFamily="34" charset="0"/>
              </a:rPr>
              <a:t>.</a:t>
            </a:r>
            <a:endParaRPr lang="es-ES" sz="2400" b="1"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Desensambladores: radare2</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1635865" y="2697220"/>
            <a:ext cx="9136294" cy="2071290"/>
          </a:xfrm>
          <a:prstGeom prst="rect">
            <a:avLst/>
          </a:prstGeom>
        </p:spPr>
      </p:pic>
    </p:spTree>
    <p:extLst>
      <p:ext uri="{BB962C8B-B14F-4D97-AF65-F5344CB8AC3E}">
        <p14:creationId xmlns:p14="http://schemas.microsoft.com/office/powerpoint/2010/main" val="39315580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3472215" cy="3712464"/>
          </a:xfrm>
        </p:spPr>
        <p:txBody>
          <a:bodyPr>
            <a:normAutofit/>
          </a:bodyPr>
          <a:lstStyle/>
          <a:p>
            <a:pPr marL="0" indent="0">
              <a:buNone/>
            </a:pPr>
            <a:r>
              <a:rPr lang="es-ES" sz="2400" dirty="0" smtClean="0">
                <a:latin typeface="Calibri Light" panose="020F0302020204030204" pitchFamily="34" charset="0"/>
                <a:cs typeface="Calibri Light" panose="020F0302020204030204" pitchFamily="34" charset="0"/>
              </a:rPr>
              <a:t>Si quisiéramos visualizar qué banderas (</a:t>
            </a:r>
            <a:r>
              <a:rPr lang="es-ES" sz="2400" dirty="0" err="1" smtClean="0">
                <a:latin typeface="Calibri Light" panose="020F0302020204030204" pitchFamily="34" charset="0"/>
                <a:cs typeface="Calibri Light" panose="020F0302020204030204" pitchFamily="34" charset="0"/>
              </a:rPr>
              <a:t>flags</a:t>
            </a:r>
            <a:r>
              <a:rPr lang="es-ES" sz="2400" dirty="0" smtClean="0">
                <a:latin typeface="Calibri Light" panose="020F0302020204030204" pitchFamily="34" charset="0"/>
                <a:cs typeface="Calibri Light" panose="020F0302020204030204" pitchFamily="34" charset="0"/>
              </a:rPr>
              <a:t>) existen en el binario se puede usar el comando </a:t>
            </a:r>
            <a:r>
              <a:rPr lang="es-ES" sz="2400" b="1" dirty="0" smtClean="0">
                <a:latin typeface="Calibri Light" panose="020F0302020204030204" pitchFamily="34" charset="0"/>
                <a:cs typeface="Calibri Light" panose="020F0302020204030204" pitchFamily="34" charset="0"/>
              </a:rPr>
              <a:t>fs</a:t>
            </a:r>
            <a:r>
              <a:rPr lang="es-ES" sz="2400" dirty="0" smtClean="0">
                <a:latin typeface="Calibri Light" panose="020F0302020204030204" pitchFamily="34" charset="0"/>
                <a:cs typeface="Calibri Light" panose="020F0302020204030204" pitchFamily="34" charset="0"/>
              </a:rPr>
              <a:t>. </a:t>
            </a:r>
            <a:r>
              <a:rPr lang="es-ES" sz="2400" dirty="0" smtClean="0">
                <a:latin typeface="Calibri Light" panose="020F0302020204030204" pitchFamily="34" charset="0"/>
                <a:cs typeface="Calibri Light" panose="020F0302020204030204" pitchFamily="34" charset="0"/>
              </a:rPr>
              <a:t>También se puede visualizar dicha </a:t>
            </a:r>
            <a:r>
              <a:rPr lang="es-ES" sz="2400" dirty="0" err="1" smtClean="0">
                <a:latin typeface="Calibri Light" panose="020F0302020204030204" pitchFamily="34" charset="0"/>
                <a:cs typeface="Calibri Light" panose="020F0302020204030204" pitchFamily="34" charset="0"/>
              </a:rPr>
              <a:t>flag</a:t>
            </a:r>
            <a:r>
              <a:rPr lang="es-ES" sz="2400" dirty="0" smtClean="0">
                <a:latin typeface="Calibri Light" panose="020F0302020204030204" pitchFamily="34" charset="0"/>
                <a:cs typeface="Calibri Light" panose="020F0302020204030204" pitchFamily="34" charset="0"/>
              </a:rPr>
              <a:t> con el comando </a:t>
            </a:r>
            <a:r>
              <a:rPr lang="es-ES" sz="2400" b="1" dirty="0" smtClean="0">
                <a:latin typeface="Calibri Light" panose="020F0302020204030204" pitchFamily="34" charset="0"/>
                <a:cs typeface="Calibri Light" panose="020F0302020204030204" pitchFamily="34" charset="0"/>
              </a:rPr>
              <a:t>f </a:t>
            </a:r>
            <a:r>
              <a:rPr lang="es-ES" sz="2400" dirty="0" smtClean="0">
                <a:latin typeface="Calibri Light" panose="020F0302020204030204" pitchFamily="34" charset="0"/>
                <a:cs typeface="Calibri Light" panose="020F0302020204030204" pitchFamily="34" charset="0"/>
              </a:rPr>
              <a:t>tras especificar qué se desea analizar con el comando </a:t>
            </a:r>
            <a:r>
              <a:rPr lang="es-ES" sz="2400" b="1" dirty="0" smtClean="0">
                <a:latin typeface="Calibri Light" panose="020F0302020204030204" pitchFamily="34" charset="0"/>
                <a:cs typeface="Calibri Light" panose="020F0302020204030204" pitchFamily="34" charset="0"/>
              </a:rPr>
              <a:t>fs</a:t>
            </a:r>
            <a:r>
              <a:rPr lang="es-ES" sz="2400" dirty="0" smtClean="0">
                <a:latin typeface="Calibri Light" panose="020F0302020204030204" pitchFamily="34" charset="0"/>
                <a:cs typeface="Calibri Light" panose="020F0302020204030204" pitchFamily="34" charset="0"/>
              </a:rPr>
              <a:t>.</a:t>
            </a:r>
            <a:endParaRPr lang="es-ES" sz="2400" b="1"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Desensambladores: radare2</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6467983" y="1486571"/>
            <a:ext cx="2993856" cy="2993856"/>
          </a:xfrm>
          <a:prstGeom prst="rect">
            <a:avLst/>
          </a:prstGeom>
        </p:spPr>
      </p:pic>
    </p:spTree>
    <p:extLst>
      <p:ext uri="{BB962C8B-B14F-4D97-AF65-F5344CB8AC3E}">
        <p14:creationId xmlns:p14="http://schemas.microsoft.com/office/powerpoint/2010/main" val="41821477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2577374" cy="3712464"/>
          </a:xfrm>
        </p:spPr>
        <p:txBody>
          <a:bodyPr>
            <a:normAutofit/>
          </a:bodyPr>
          <a:lstStyle/>
          <a:p>
            <a:pPr marL="0" indent="0">
              <a:buNone/>
            </a:pPr>
            <a:r>
              <a:rPr lang="es-ES" sz="2400" dirty="0" smtClean="0">
                <a:latin typeface="Calibri Light" panose="020F0302020204030204" pitchFamily="34" charset="0"/>
                <a:cs typeface="Calibri Light" panose="020F0302020204030204" pitchFamily="34" charset="0"/>
              </a:rPr>
              <a:t>Si quisiéramos analizar las referencias de dichas </a:t>
            </a:r>
            <a:r>
              <a:rPr lang="es-ES" sz="2400" dirty="0" err="1" smtClean="0">
                <a:latin typeface="Calibri Light" panose="020F0302020204030204" pitchFamily="34" charset="0"/>
                <a:cs typeface="Calibri Light" panose="020F0302020204030204" pitchFamily="34" charset="0"/>
              </a:rPr>
              <a:t>flags</a:t>
            </a:r>
            <a:r>
              <a:rPr lang="es-ES" sz="2400" dirty="0">
                <a:latin typeface="Calibri Light" panose="020F0302020204030204" pitchFamily="34" charset="0"/>
                <a:cs typeface="Calibri Light" panose="020F0302020204030204" pitchFamily="34" charset="0"/>
              </a:rPr>
              <a:t> </a:t>
            </a:r>
            <a:r>
              <a:rPr lang="es-ES" sz="2400" dirty="0" smtClean="0">
                <a:latin typeface="Calibri Light" panose="020F0302020204030204" pitchFamily="34" charset="0"/>
                <a:cs typeface="Calibri Light" panose="020F0302020204030204" pitchFamily="34" charset="0"/>
              </a:rPr>
              <a:t>se puede usar el comando </a:t>
            </a:r>
            <a:r>
              <a:rPr lang="es-ES" sz="2400" b="1" dirty="0" err="1" smtClean="0">
                <a:latin typeface="Calibri Light" panose="020F0302020204030204" pitchFamily="34" charset="0"/>
                <a:cs typeface="Calibri Light" panose="020F0302020204030204" pitchFamily="34" charset="0"/>
              </a:rPr>
              <a:t>axt</a:t>
            </a:r>
            <a:r>
              <a:rPr lang="es-ES" sz="2400" dirty="0" smtClean="0">
                <a:latin typeface="Calibri Light" panose="020F0302020204030204" pitchFamily="34" charset="0"/>
                <a:cs typeface="Calibri Light" panose="020F0302020204030204" pitchFamily="34" charset="0"/>
              </a:rPr>
              <a:t>.</a:t>
            </a:r>
            <a:r>
              <a:rPr lang="es-ES" sz="2400" dirty="0" smtClean="0">
                <a:latin typeface="Calibri Light" panose="020F0302020204030204" pitchFamily="34" charset="0"/>
                <a:cs typeface="Calibri Light" panose="020F0302020204030204" pitchFamily="34" charset="0"/>
              </a:rPr>
              <a:t> </a:t>
            </a:r>
            <a:endParaRPr lang="es-ES" sz="2400" b="1"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Desensambladores: radare2</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4851182" y="1520098"/>
            <a:ext cx="4858719" cy="3921647"/>
          </a:xfrm>
          <a:prstGeom prst="rect">
            <a:avLst/>
          </a:prstGeom>
        </p:spPr>
      </p:pic>
    </p:spTree>
    <p:extLst>
      <p:ext uri="{BB962C8B-B14F-4D97-AF65-F5344CB8AC3E}">
        <p14:creationId xmlns:p14="http://schemas.microsoft.com/office/powerpoint/2010/main" val="20983967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smtClean="0">
                <a:latin typeface="Calibri Light" panose="020F0302020204030204" pitchFamily="34" charset="0"/>
                <a:cs typeface="Calibri Light" panose="020F0302020204030204" pitchFamily="34" charset="0"/>
              </a:rPr>
              <a:t>Con el comando </a:t>
            </a:r>
            <a:r>
              <a:rPr lang="es-ES" sz="2400" b="1" dirty="0" smtClean="0">
                <a:latin typeface="Calibri Light" panose="020F0302020204030204" pitchFamily="34" charset="0"/>
                <a:cs typeface="Calibri Light" panose="020F0302020204030204" pitchFamily="34" charset="0"/>
              </a:rPr>
              <a:t>s</a:t>
            </a:r>
            <a:r>
              <a:rPr lang="es-ES" sz="2400" dirty="0" smtClean="0">
                <a:latin typeface="Calibri Light" panose="020F0302020204030204" pitchFamily="34" charset="0"/>
                <a:cs typeface="Calibri Light" panose="020F0302020204030204" pitchFamily="34" charset="0"/>
              </a:rPr>
              <a:t> se pueden realizar búsquedas, se pueden especificar direcciones </a:t>
            </a:r>
            <a:r>
              <a:rPr lang="es-ES" sz="2400" dirty="0" err="1" smtClean="0">
                <a:latin typeface="Calibri Light" panose="020F0302020204030204" pitchFamily="34" charset="0"/>
                <a:cs typeface="Calibri Light" panose="020F0302020204030204" pitchFamily="34" charset="0"/>
              </a:rPr>
              <a:t>offsets</a:t>
            </a:r>
            <a:r>
              <a:rPr lang="es-ES" sz="2400" dirty="0" smtClean="0">
                <a:latin typeface="Calibri Light" panose="020F0302020204030204" pitchFamily="34" charset="0"/>
                <a:cs typeface="Calibri Light" panose="020F0302020204030204" pitchFamily="34" charset="0"/>
              </a:rPr>
              <a:t>, nombres de funciones, etc…</a:t>
            </a:r>
            <a:endParaRPr lang="es-ES" sz="2400" b="1"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Desensambladores: radare2</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3652277" y="2135068"/>
            <a:ext cx="4885383" cy="3578940"/>
          </a:xfrm>
          <a:prstGeom prst="rect">
            <a:avLst/>
          </a:prstGeom>
        </p:spPr>
      </p:pic>
    </p:spTree>
    <p:extLst>
      <p:ext uri="{BB962C8B-B14F-4D97-AF65-F5344CB8AC3E}">
        <p14:creationId xmlns:p14="http://schemas.microsoft.com/office/powerpoint/2010/main" val="230664908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smtClean="0">
                <a:latin typeface="Calibri Light" panose="020F0302020204030204" pitchFamily="34" charset="0"/>
                <a:cs typeface="Calibri Light" panose="020F0302020204030204" pitchFamily="34" charset="0"/>
              </a:rPr>
              <a:t>El comando </a:t>
            </a:r>
            <a:r>
              <a:rPr lang="es-ES" sz="2400" b="1" dirty="0" err="1" smtClean="0">
                <a:latin typeface="Calibri Light" panose="020F0302020204030204" pitchFamily="34" charset="0"/>
                <a:cs typeface="Calibri Light" panose="020F0302020204030204" pitchFamily="34" charset="0"/>
              </a:rPr>
              <a:t>afl</a:t>
            </a:r>
            <a:r>
              <a:rPr lang="es-ES" sz="2400" dirty="0" smtClean="0">
                <a:latin typeface="Calibri Light" panose="020F0302020204030204" pitchFamily="34" charset="0"/>
                <a:cs typeface="Calibri Light" panose="020F0302020204030204" pitchFamily="34" charset="0"/>
              </a:rPr>
              <a:t> analizara el listado de funciones que contiene el binario.</a:t>
            </a:r>
            <a:endParaRPr lang="es-ES" sz="2400" b="1"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Desensambladores: radare2</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3875479" y="1836602"/>
            <a:ext cx="5654818" cy="3801559"/>
          </a:xfrm>
          <a:prstGeom prst="rect">
            <a:avLst/>
          </a:prstGeom>
        </p:spPr>
      </p:pic>
    </p:spTree>
    <p:extLst>
      <p:ext uri="{BB962C8B-B14F-4D97-AF65-F5344CB8AC3E}">
        <p14:creationId xmlns:p14="http://schemas.microsoft.com/office/powerpoint/2010/main" val="166511508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smtClean="0">
                <a:latin typeface="Calibri Light" panose="020F0302020204030204" pitchFamily="34" charset="0"/>
                <a:cs typeface="Calibri Light" panose="020F0302020204030204" pitchFamily="34" charset="0"/>
              </a:rPr>
              <a:t>El comando </a:t>
            </a:r>
            <a:r>
              <a:rPr lang="es-ES" sz="2400" b="1" dirty="0" err="1" smtClean="0">
                <a:latin typeface="Calibri Light" panose="020F0302020204030204" pitchFamily="34" charset="0"/>
                <a:cs typeface="Calibri Light" panose="020F0302020204030204" pitchFamily="34" charset="0"/>
              </a:rPr>
              <a:t>dcu</a:t>
            </a:r>
            <a:r>
              <a:rPr lang="es-ES" sz="2400" b="1" dirty="0" smtClean="0">
                <a:latin typeface="Calibri Light" panose="020F0302020204030204" pitchFamily="34" charset="0"/>
                <a:cs typeface="Calibri Light" panose="020F0302020204030204" pitchFamily="34" charset="0"/>
              </a:rPr>
              <a:t> </a:t>
            </a:r>
            <a:r>
              <a:rPr lang="es-ES" sz="2400" dirty="0" smtClean="0">
                <a:latin typeface="Calibri Light" panose="020F0302020204030204" pitchFamily="34" charset="0"/>
                <a:cs typeface="Calibri Light" panose="020F0302020204030204" pitchFamily="34" charset="0"/>
              </a:rPr>
              <a:t>permite avanzar hasta una determinada dirección.</a:t>
            </a:r>
            <a:endParaRPr lang="es-ES" sz="2400" b="1"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Desensambladores: radare2</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1268823" y="2694300"/>
            <a:ext cx="9870378" cy="1761743"/>
          </a:xfrm>
          <a:prstGeom prst="rect">
            <a:avLst/>
          </a:prstGeom>
        </p:spPr>
      </p:pic>
    </p:spTree>
    <p:extLst>
      <p:ext uri="{BB962C8B-B14F-4D97-AF65-F5344CB8AC3E}">
        <p14:creationId xmlns:p14="http://schemas.microsoft.com/office/powerpoint/2010/main" val="27880161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smtClean="0">
                <a:latin typeface="Calibri Light" panose="020F0302020204030204" pitchFamily="34" charset="0"/>
                <a:cs typeface="Calibri Light" panose="020F0302020204030204" pitchFamily="34" charset="0"/>
              </a:rPr>
              <a:t>Para poder ver el contenido desensamblado se utiliza el comando </a:t>
            </a:r>
            <a:r>
              <a:rPr lang="es-ES" sz="2400" b="1" dirty="0" err="1" smtClean="0">
                <a:latin typeface="Calibri Light" panose="020F0302020204030204" pitchFamily="34" charset="0"/>
                <a:cs typeface="Calibri Light" panose="020F0302020204030204" pitchFamily="34" charset="0"/>
              </a:rPr>
              <a:t>pdf</a:t>
            </a:r>
            <a:r>
              <a:rPr lang="es-ES" sz="2400" dirty="0" smtClean="0">
                <a:latin typeface="Calibri Light" panose="020F0302020204030204" pitchFamily="34" charset="0"/>
                <a:cs typeface="Calibri Light" panose="020F0302020204030204" pitchFamily="34" charset="0"/>
              </a:rPr>
              <a:t>.</a:t>
            </a:r>
            <a:endParaRPr lang="es-ES" sz="2400" b="1"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Desensambladores: radare2</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836172" y="2427340"/>
            <a:ext cx="10735679" cy="2756579"/>
          </a:xfrm>
          <a:prstGeom prst="rect">
            <a:avLst/>
          </a:prstGeom>
        </p:spPr>
      </p:pic>
    </p:spTree>
    <p:extLst>
      <p:ext uri="{BB962C8B-B14F-4D97-AF65-F5344CB8AC3E}">
        <p14:creationId xmlns:p14="http://schemas.microsoft.com/office/powerpoint/2010/main" val="292486394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1848788" cy="3712464"/>
          </a:xfrm>
        </p:spPr>
        <p:txBody>
          <a:bodyPr>
            <a:normAutofit lnSpcReduction="10000"/>
          </a:bodyPr>
          <a:lstStyle/>
          <a:p>
            <a:pPr marL="0" indent="0">
              <a:buNone/>
            </a:pPr>
            <a:r>
              <a:rPr lang="es-ES" sz="2400" dirty="0" smtClean="0">
                <a:latin typeface="Calibri Light" panose="020F0302020204030204" pitchFamily="34" charset="0"/>
                <a:cs typeface="Calibri Light" panose="020F0302020204030204" pitchFamily="34" charset="0"/>
              </a:rPr>
              <a:t>Si buscamos en la función principal (</a:t>
            </a:r>
            <a:r>
              <a:rPr lang="es-ES" sz="2400" dirty="0" err="1" smtClean="0">
                <a:latin typeface="Calibri Light" panose="020F0302020204030204" pitchFamily="34" charset="0"/>
                <a:cs typeface="Calibri Light" panose="020F0302020204030204" pitchFamily="34" charset="0"/>
              </a:rPr>
              <a:t>main</a:t>
            </a:r>
            <a:r>
              <a:rPr lang="es-ES" sz="2400" dirty="0" smtClean="0">
                <a:latin typeface="Calibri Light" panose="020F0302020204030204" pitchFamily="34" charset="0"/>
                <a:cs typeface="Calibri Light" panose="020F0302020204030204" pitchFamily="34" charset="0"/>
              </a:rPr>
              <a:t>) podemos observar fácilmente el código del binario stack1, y la cookie ganadora</a:t>
            </a:r>
            <a:endParaRPr lang="es-ES" sz="2400" b="1" dirty="0">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Desensambladores: radare2</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4200372" y="1412776"/>
            <a:ext cx="7284961" cy="3772809"/>
          </a:xfrm>
          <a:prstGeom prst="rect">
            <a:avLst/>
          </a:prstGeom>
        </p:spPr>
      </p:pic>
    </p:spTree>
    <p:extLst>
      <p:ext uri="{BB962C8B-B14F-4D97-AF65-F5344CB8AC3E}">
        <p14:creationId xmlns:p14="http://schemas.microsoft.com/office/powerpoint/2010/main" val="355913509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1DB114BC-4DE4-49F4-BD5D-77BB52A85609}"/>
              </a:ext>
            </a:extLst>
          </p:cNvPr>
          <p:cNvSpPr>
            <a:spLocks noChangeArrowheads="1"/>
          </p:cNvSpPr>
          <p:nvPr/>
        </p:nvSpPr>
        <p:spPr bwMode="auto">
          <a:xfrm>
            <a:off x="593772" y="3986032"/>
            <a:ext cx="4839619" cy="2303462"/>
          </a:xfrm>
          <a:prstGeom prst="rect">
            <a:avLst/>
          </a:prstGeom>
          <a:noFill/>
          <a:ln w="9525">
            <a:noFill/>
            <a:miter lim="800000"/>
            <a:headEnd/>
            <a:tailEnd/>
          </a:ln>
        </p:spPr>
        <p:txBody>
          <a:bodyPr anchor="b"/>
          <a:lstStyle/>
          <a:p>
            <a:r>
              <a:rPr lang="es-ES" dirty="0">
                <a:solidFill>
                  <a:schemeClr val="tx1">
                    <a:lumMod val="85000"/>
                    <a:lumOff val="15000"/>
                  </a:schemeClr>
                </a:solidFill>
              </a:rPr>
              <a:t>Certificado de Seguridad </a:t>
            </a:r>
            <a:r>
              <a:rPr lang="es-ES" dirty="0" smtClean="0">
                <a:solidFill>
                  <a:schemeClr val="tx1">
                    <a:lumMod val="85000"/>
                    <a:lumOff val="15000"/>
                  </a:schemeClr>
                </a:solidFill>
              </a:rPr>
              <a:t>Creación </a:t>
            </a:r>
            <a:r>
              <a:rPr lang="es-ES" dirty="0" err="1" smtClean="0">
                <a:solidFill>
                  <a:schemeClr val="tx1">
                    <a:lumMod val="85000"/>
                    <a:lumOff val="15000"/>
                  </a:schemeClr>
                </a:solidFill>
              </a:rPr>
              <a:t>Exploits</a:t>
            </a:r>
            <a:r>
              <a:rPr lang="es-ES_tradnl" dirty="0">
                <a:solidFill>
                  <a:srgbClr val="AAAAAA"/>
                </a:solidFill>
              </a:rPr>
              <a:t/>
            </a:r>
            <a:br>
              <a:rPr lang="es-ES_tradnl" dirty="0">
                <a:solidFill>
                  <a:srgbClr val="AAAAAA"/>
                </a:solidFill>
              </a:rPr>
            </a:br>
            <a:r>
              <a:rPr lang="es-ES_tradnl" sz="1100" dirty="0">
                <a:solidFill>
                  <a:srgbClr val="666666"/>
                </a:solidFill>
              </a:rPr>
              <a:t>Módulo 1</a:t>
            </a:r>
            <a:r>
              <a:rPr lang="es-ES_tradnl" sz="1100" dirty="0" smtClean="0">
                <a:solidFill>
                  <a:srgbClr val="666666"/>
                </a:solidFill>
              </a:rPr>
              <a:t> </a:t>
            </a:r>
            <a:r>
              <a:rPr lang="es-ES_tradnl" sz="1100" dirty="0">
                <a:solidFill>
                  <a:srgbClr val="666666"/>
                </a:solidFill>
              </a:rPr>
              <a:t>– </a:t>
            </a:r>
            <a:r>
              <a:rPr lang="nl-NL" sz="1100" dirty="0" smtClean="0">
                <a:solidFill>
                  <a:srgbClr val="666666"/>
                </a:solidFill>
              </a:rPr>
              <a:t>Conceptos de debugging y fuzzing</a:t>
            </a:r>
            <a:r>
              <a:rPr lang="es-ES_tradnl" sz="1100" dirty="0">
                <a:solidFill>
                  <a:schemeClr val="bg2"/>
                </a:solidFill>
              </a:rPr>
              <a:t/>
            </a:r>
            <a:br>
              <a:rPr lang="es-ES_tradnl" sz="1100" dirty="0">
                <a:solidFill>
                  <a:schemeClr val="bg2"/>
                </a:solidFill>
              </a:rPr>
            </a:br>
            <a:r>
              <a:rPr lang="es-ES_tradnl" sz="1400" dirty="0">
                <a:solidFill>
                  <a:srgbClr val="666666"/>
                </a:solidFill>
              </a:rPr>
              <a:t>Madrid, España</a:t>
            </a:r>
            <a:br>
              <a:rPr lang="es-ES_tradnl" sz="1400" dirty="0">
                <a:solidFill>
                  <a:srgbClr val="666666"/>
                </a:solidFill>
              </a:rPr>
            </a:br>
            <a:r>
              <a:rPr lang="es-ES_tradnl" sz="1400" dirty="0">
                <a:solidFill>
                  <a:schemeClr val="accent2"/>
                </a:solidFill>
              </a:rPr>
              <a:t>www.hackbysecurity.com</a:t>
            </a:r>
          </a:p>
        </p:txBody>
      </p:sp>
    </p:spTree>
    <p:extLst>
      <p:ext uri="{BB962C8B-B14F-4D97-AF65-F5344CB8AC3E}">
        <p14:creationId xmlns:p14="http://schemas.microsoft.com/office/powerpoint/2010/main" val="7418165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endParaRPr lang="es-ES" dirty="0" smtClean="0">
              <a:latin typeface="Calibri Light" panose="020F0302020204030204" pitchFamily="34" charset="0"/>
              <a:cs typeface="Calibri Light" panose="020F0302020204030204" pitchFamily="34" charset="0"/>
            </a:endParaRPr>
          </a:p>
          <a:p>
            <a:pPr marL="0" indent="0">
              <a:buNone/>
            </a:pPr>
            <a:endParaRPr lang="es-ES" dirty="0">
              <a:latin typeface="Calibri Light" panose="020F0302020204030204" pitchFamily="34" charset="0"/>
              <a:cs typeface="Calibri Light" panose="020F0302020204030204" pitchFamily="34" charset="0"/>
            </a:endParaRPr>
          </a:p>
          <a:p>
            <a:pPr marL="0" indent="0">
              <a:buNone/>
            </a:pPr>
            <a:r>
              <a:rPr lang="es-ES" dirty="0" smtClean="0">
                <a:latin typeface="Calibri Light" panose="020F0302020204030204" pitchFamily="34" charset="0"/>
                <a:cs typeface="Calibri Light" panose="020F0302020204030204" pitchFamily="34" charset="0"/>
              </a:rPr>
              <a:t>Por comodidad el </a:t>
            </a:r>
            <a:r>
              <a:rPr lang="es-ES" dirty="0">
                <a:latin typeface="Calibri Light" panose="020F0302020204030204" pitchFamily="34" charset="0"/>
                <a:cs typeface="Calibri Light" panose="020F0302020204030204" pitchFamily="34" charset="0"/>
              </a:rPr>
              <a:t>contenido escrito en memoria se representará en hexadecimal y no en binario.</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Ensamblado</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2217659" y="1735491"/>
            <a:ext cx="7972705" cy="549555"/>
          </a:xfrm>
          <a:prstGeom prst="rect">
            <a:avLst/>
          </a:prstGeom>
        </p:spPr>
      </p:pic>
      <p:pic>
        <p:nvPicPr>
          <p:cNvPr id="3" name="Imagen 2"/>
          <p:cNvPicPr>
            <a:picLocks noChangeAspect="1"/>
          </p:cNvPicPr>
          <p:nvPr/>
        </p:nvPicPr>
        <p:blipFill>
          <a:blip r:embed="rId3"/>
          <a:stretch>
            <a:fillRect/>
          </a:stretch>
        </p:blipFill>
        <p:spPr>
          <a:xfrm>
            <a:off x="2739292" y="3550436"/>
            <a:ext cx="6929438" cy="1744626"/>
          </a:xfrm>
          <a:prstGeom prst="rect">
            <a:avLst/>
          </a:prstGeom>
        </p:spPr>
      </p:pic>
    </p:spTree>
    <p:extLst>
      <p:ext uri="{BB962C8B-B14F-4D97-AF65-F5344CB8AC3E}">
        <p14:creationId xmlns:p14="http://schemas.microsoft.com/office/powerpoint/2010/main" val="23302026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fontScale="70000" lnSpcReduction="20000"/>
          </a:bodyPr>
          <a:lstStyle/>
          <a:p>
            <a:pPr marL="0" indent="0">
              <a:buNone/>
            </a:pPr>
            <a:r>
              <a:rPr lang="es-ES" dirty="0">
                <a:latin typeface="Calibri Light" panose="020F0302020204030204" pitchFamily="34" charset="0"/>
                <a:cs typeface="Calibri Light" panose="020F0302020204030204" pitchFamily="34" charset="0"/>
              </a:rPr>
              <a:t>La CPU, dependiendo de su arquitectura, tiene una cierta cantidad de registros. Los registros pueden entenderse como celdas de memoria de muy alta velocidad que es utilizada para almacenar datos o direcciones durante la ejecución de un programa (como si fueran variables globales). A través de instrucciones en </a:t>
            </a:r>
            <a:r>
              <a:rPr lang="es-ES" dirty="0" err="1">
                <a:latin typeface="Calibri Light" panose="020F0302020204030204" pitchFamily="34" charset="0"/>
                <a:cs typeface="Calibri Light" panose="020F0302020204030204" pitchFamily="34" charset="0"/>
              </a:rPr>
              <a:t>assembler</a:t>
            </a:r>
            <a:r>
              <a:rPr lang="es-ES" dirty="0">
                <a:latin typeface="Calibri Light" panose="020F0302020204030204" pitchFamily="34" charset="0"/>
                <a:cs typeface="Calibri Light" panose="020F0302020204030204" pitchFamily="34" charset="0"/>
              </a:rPr>
              <a:t> se les asigna un valor y sobre ellos se realizan operaciones aritméticas</a:t>
            </a:r>
            <a:r>
              <a:rPr lang="es-ES" dirty="0" smtClean="0">
                <a:latin typeface="Calibri Light" panose="020F0302020204030204" pitchFamily="34" charset="0"/>
                <a:cs typeface="Calibri Light" panose="020F0302020204030204" pitchFamily="34" charset="0"/>
              </a:rPr>
              <a:t>.</a:t>
            </a:r>
          </a:p>
          <a:p>
            <a:pPr marL="0" indent="0">
              <a:buNone/>
            </a:pPr>
            <a:endParaRPr lang="es-ES" dirty="0">
              <a:latin typeface="Calibri Light" panose="020F0302020204030204" pitchFamily="34" charset="0"/>
              <a:cs typeface="Calibri Light" panose="020F0302020204030204" pitchFamily="34" charset="0"/>
            </a:endParaRPr>
          </a:p>
          <a:p>
            <a:pPr marL="0" indent="0">
              <a:buNone/>
            </a:pPr>
            <a:r>
              <a:rPr lang="es-ES" dirty="0">
                <a:latin typeface="Calibri Light" panose="020F0302020204030204" pitchFamily="34" charset="0"/>
                <a:cs typeface="Calibri Light" panose="020F0302020204030204" pitchFamily="34" charset="0"/>
              </a:rPr>
              <a:t>En </a:t>
            </a:r>
            <a:r>
              <a:rPr lang="es-ES" dirty="0" smtClean="0">
                <a:latin typeface="Calibri Light" panose="020F0302020204030204" pitchFamily="34" charset="0"/>
                <a:cs typeface="Calibri Light" panose="020F0302020204030204" pitchFamily="34" charset="0"/>
              </a:rPr>
              <a:t>un entorno de </a:t>
            </a:r>
            <a:r>
              <a:rPr lang="es-ES" dirty="0">
                <a:latin typeface="Calibri Light" panose="020F0302020204030204" pitchFamily="34" charset="0"/>
                <a:cs typeface="Calibri Light" panose="020F0302020204030204" pitchFamily="34" charset="0"/>
              </a:rPr>
              <a:t>32 bits, el número más grande que se puede almacenar en un registro es de 32 </a:t>
            </a:r>
            <a:r>
              <a:rPr lang="es-ES" dirty="0" smtClean="0">
                <a:latin typeface="Calibri Light" panose="020F0302020204030204" pitchFamily="34" charset="0"/>
                <a:cs typeface="Calibri Light" panose="020F0302020204030204" pitchFamily="34" charset="0"/>
              </a:rPr>
              <a:t>bits.</a:t>
            </a:r>
          </a:p>
          <a:p>
            <a:pPr marL="0" indent="0">
              <a:buNone/>
            </a:pPr>
            <a:endParaRPr lang="es-ES" dirty="0">
              <a:latin typeface="Calibri Light" panose="020F0302020204030204" pitchFamily="34" charset="0"/>
              <a:cs typeface="Calibri Light" panose="020F0302020204030204" pitchFamily="34" charset="0"/>
            </a:endParaRPr>
          </a:p>
          <a:p>
            <a:pPr marL="0" indent="0">
              <a:buNone/>
            </a:pPr>
            <a:r>
              <a:rPr lang="es-ES" dirty="0">
                <a:latin typeface="Calibri Light" panose="020F0302020204030204" pitchFamily="34" charset="0"/>
                <a:cs typeface="Calibri Light" panose="020F0302020204030204" pitchFamily="34" charset="0"/>
              </a:rPr>
              <a:t>Dentro de los denominados registros de propósito general de 32 bits están: </a:t>
            </a:r>
            <a:r>
              <a:rPr lang="es-ES" b="1" dirty="0" err="1">
                <a:latin typeface="Calibri Light" panose="020F0302020204030204" pitchFamily="34" charset="0"/>
                <a:cs typeface="Calibri Light" panose="020F0302020204030204" pitchFamily="34" charset="0"/>
              </a:rPr>
              <a:t>eax</a:t>
            </a:r>
            <a:r>
              <a:rPr lang="es-ES" dirty="0">
                <a:latin typeface="Calibri Light" panose="020F0302020204030204" pitchFamily="34" charset="0"/>
                <a:cs typeface="Calibri Light" panose="020F0302020204030204" pitchFamily="34" charset="0"/>
              </a:rPr>
              <a:t>, </a:t>
            </a:r>
            <a:r>
              <a:rPr lang="es-ES" b="1" dirty="0" err="1">
                <a:latin typeface="Calibri Light" panose="020F0302020204030204" pitchFamily="34" charset="0"/>
                <a:cs typeface="Calibri Light" panose="020F0302020204030204" pitchFamily="34" charset="0"/>
              </a:rPr>
              <a:t>ebx</a:t>
            </a:r>
            <a:r>
              <a:rPr lang="es-ES" dirty="0">
                <a:latin typeface="Calibri Light" panose="020F0302020204030204" pitchFamily="34" charset="0"/>
                <a:cs typeface="Calibri Light" panose="020F0302020204030204" pitchFamily="34" charset="0"/>
              </a:rPr>
              <a:t>, </a:t>
            </a:r>
            <a:r>
              <a:rPr lang="es-ES" b="1" dirty="0" err="1">
                <a:latin typeface="Calibri Light" panose="020F0302020204030204" pitchFamily="34" charset="0"/>
                <a:cs typeface="Calibri Light" panose="020F0302020204030204" pitchFamily="34" charset="0"/>
              </a:rPr>
              <a:t>ecx</a:t>
            </a:r>
            <a:r>
              <a:rPr lang="es-ES" dirty="0">
                <a:latin typeface="Calibri Light" panose="020F0302020204030204" pitchFamily="34" charset="0"/>
                <a:cs typeface="Calibri Light" panose="020F0302020204030204" pitchFamily="34" charset="0"/>
              </a:rPr>
              <a:t> y </a:t>
            </a:r>
            <a:r>
              <a:rPr lang="es-ES" b="1" dirty="0" err="1">
                <a:latin typeface="Calibri Light" panose="020F0302020204030204" pitchFamily="34" charset="0"/>
                <a:cs typeface="Calibri Light" panose="020F0302020204030204" pitchFamily="34" charset="0"/>
              </a:rPr>
              <a:t>edx</a:t>
            </a:r>
            <a:r>
              <a:rPr lang="es-ES" dirty="0">
                <a:latin typeface="Calibri Light" panose="020F0302020204030204" pitchFamily="34" charset="0"/>
                <a:cs typeface="Calibri Light" panose="020F0302020204030204" pitchFamily="34" charset="0"/>
              </a:rPr>
              <a:t>. </a:t>
            </a:r>
            <a:r>
              <a:rPr lang="es-ES" dirty="0" smtClean="0">
                <a:latin typeface="Calibri Light" panose="020F0302020204030204" pitchFamily="34" charset="0"/>
                <a:cs typeface="Calibri Light" panose="020F0302020204030204" pitchFamily="34" charset="0"/>
              </a:rPr>
              <a:t>A </a:t>
            </a:r>
            <a:r>
              <a:rPr lang="es-ES" dirty="0">
                <a:latin typeface="Calibri Light" panose="020F0302020204030204" pitchFamily="34" charset="0"/>
                <a:cs typeface="Calibri Light" panose="020F0302020204030204" pitchFamily="34" charset="0"/>
              </a:rPr>
              <a:t>ellos se suman los registros </a:t>
            </a:r>
            <a:r>
              <a:rPr lang="es-ES" b="1" dirty="0" err="1">
                <a:latin typeface="Calibri Light" panose="020F0302020204030204" pitchFamily="34" charset="0"/>
                <a:cs typeface="Calibri Light" panose="020F0302020204030204" pitchFamily="34" charset="0"/>
              </a:rPr>
              <a:t>esi</a:t>
            </a:r>
            <a:r>
              <a:rPr lang="es-ES" dirty="0">
                <a:latin typeface="Calibri Light" panose="020F0302020204030204" pitchFamily="34" charset="0"/>
                <a:cs typeface="Calibri Light" panose="020F0302020204030204" pitchFamily="34" charset="0"/>
              </a:rPr>
              <a:t>, </a:t>
            </a:r>
            <a:r>
              <a:rPr lang="es-ES" b="1" dirty="0" err="1">
                <a:latin typeface="Calibri Light" panose="020F0302020204030204" pitchFamily="34" charset="0"/>
                <a:cs typeface="Calibri Light" panose="020F0302020204030204" pitchFamily="34" charset="0"/>
              </a:rPr>
              <a:t>edi</a:t>
            </a:r>
            <a:r>
              <a:rPr lang="es-ES" dirty="0">
                <a:latin typeface="Calibri Light" panose="020F0302020204030204" pitchFamily="34" charset="0"/>
                <a:cs typeface="Calibri Light" panose="020F0302020204030204" pitchFamily="34" charset="0"/>
              </a:rPr>
              <a:t> entre otros también considerados de propósito general de los que hablaremos más adelante.</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Ensamblado</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1008007886"/>
      </p:ext>
    </p:extLst>
  </p:cSld>
  <p:clrMapOvr>
    <a:masterClrMapping/>
  </p:clrMapOvr>
  <p:timing>
    <p:tnLst>
      <p:par>
        <p:cTn id="1" dur="indefinite" restart="never" nodeType="tmRoot"/>
      </p:par>
    </p:tnLst>
  </p:timing>
</p:sld>
</file>

<file path=ppt/theme/theme1.xml><?xml version="1.0" encoding="utf-8"?>
<a:theme xmlns:a="http://schemas.openxmlformats.org/drawingml/2006/main" name="hbsCursos">
  <a:themeElements>
    <a:clrScheme name="Personalizado 8">
      <a:dk1>
        <a:srgbClr val="000000"/>
      </a:dk1>
      <a:lt1>
        <a:srgbClr val="000000"/>
      </a:lt1>
      <a:dk2>
        <a:srgbClr val="565349"/>
      </a:dk2>
      <a:lt2>
        <a:srgbClr val="DDDDDD"/>
      </a:lt2>
      <a:accent1>
        <a:srgbClr val="062E3C"/>
      </a:accent1>
      <a:accent2>
        <a:srgbClr val="22495F"/>
      </a:accent2>
      <a:accent3>
        <a:srgbClr val="22495F"/>
      </a:accent3>
      <a:accent4>
        <a:srgbClr val="306786"/>
      </a:accent4>
      <a:accent5>
        <a:srgbClr val="22495F"/>
      </a:accent5>
      <a:accent6>
        <a:srgbClr val="22495F"/>
      </a:accent6>
      <a:hlink>
        <a:srgbClr val="000000"/>
      </a:hlink>
      <a:folHlink>
        <a:srgbClr val="22495F"/>
      </a:folHlink>
    </a:clrScheme>
    <a:fontScheme name="Personalizado 2">
      <a:majorFont>
        <a:latin typeface="Abadi"/>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effectLst>
          <a:outerShdw blurRad="50800" dist="50800" dir="5400000" algn="ctr" rotWithShape="0">
            <a:srgbClr val="000000">
              <a:alpha val="91000"/>
            </a:srgbClr>
          </a:outerShdw>
        </a:effectLst>
      </a:spPr>
      <a:bodyPr wrap="square" lIns="91440" tIns="45720" rIns="91440" bIns="45720">
        <a:spAutoFit/>
        <a:scene3d>
          <a:camera prst="orthographicFront"/>
          <a:lightRig rig="harsh" dir="t"/>
        </a:scene3d>
        <a:sp3d prstMaterial="matte">
          <a:contourClr>
            <a:schemeClr val="bg1">
              <a:lumMod val="65000"/>
            </a:schemeClr>
          </a:contourClr>
        </a:sp3d>
      </a:bodyPr>
      <a:lstStyle>
        <a:defPPr algn="ctr">
          <a:defRPr sz="6600" b="1" dirty="0" smtClean="0">
            <a:ln>
              <a:solidFill>
                <a:srgbClr val="F6BB00"/>
              </a:solidFill>
            </a:ln>
            <a:solidFill>
              <a:srgbClr val="F6BB00"/>
            </a:solidFill>
            <a:effectLst/>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hbsCursos" id="{77D44C57-E5BE-4005-87F9-D7ECF161DC32}" vid="{E357FE5A-51CE-49E1-93E6-FAF52EF9ED1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25321</TotalTime>
  <Words>4305</Words>
  <Application>Microsoft Office PowerPoint</Application>
  <PresentationFormat>Panorámica</PresentationFormat>
  <Paragraphs>284</Paragraphs>
  <Slides>79</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79</vt:i4>
      </vt:variant>
    </vt:vector>
  </HeadingPairs>
  <TitlesOfParts>
    <vt:vector size="88" baseType="lpstr">
      <vt:lpstr>Abadi</vt:lpstr>
      <vt:lpstr>Arial</vt:lpstr>
      <vt:lpstr>Avenir Next</vt:lpstr>
      <vt:lpstr>Calibri</vt:lpstr>
      <vt:lpstr>Calibri Light</vt:lpstr>
      <vt:lpstr>DejaVu Sans</vt:lpstr>
      <vt:lpstr>Times New Roman</vt:lpstr>
      <vt:lpstr>Wingdings</vt:lpstr>
      <vt:lpstr>hbsCursos</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POP</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miranda</dc:creator>
  <cp:lastModifiedBy>THESS</cp:lastModifiedBy>
  <cp:revision>198</cp:revision>
  <dcterms:created xsi:type="dcterms:W3CDTF">2019-09-10T18:57:27Z</dcterms:created>
  <dcterms:modified xsi:type="dcterms:W3CDTF">2020-06-19T09:33:28Z</dcterms:modified>
</cp:coreProperties>
</file>